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6" r:id="rId3"/>
    <p:sldId id="277" r:id="rId4"/>
    <p:sldId id="278" r:id="rId5"/>
    <p:sldId id="279" r:id="rId6"/>
    <p:sldId id="281" r:id="rId7"/>
    <p:sldId id="282" r:id="rId8"/>
    <p:sldId id="280" r:id="rId9"/>
    <p:sldId id="283" r:id="rId10"/>
    <p:sldId id="284" r:id="rId11"/>
    <p:sldId id="268" r:id="rId12"/>
    <p:sldId id="269" r:id="rId13"/>
    <p:sldId id="270" r:id="rId14"/>
    <p:sldId id="285" r:id="rId15"/>
    <p:sldId id="287" r:id="rId16"/>
    <p:sldId id="286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51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57702-1DCE-44F4-A1AE-BDCB57409BC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5BFF2-C5F4-48F1-A068-D27EED1CC03D}" type="slidenum">
              <a:rPr lang="es-ES" smtClean="0"/>
              <a:pPr/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9C8A1-B84B-4010-9158-D86E1F051269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15DCE-D734-4469-925A-7A52CA6E3687}" type="slidenum">
              <a:rPr lang="es-ES" smtClean="0"/>
              <a:pPr/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Pulse para modificar el estilo del título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Pulse para modificar los estilos del texto de la máscara</a:t>
            </a:r>
          </a:p>
          <a:p>
            <a:pPr lvl="1" eaLnBrk="1" latinLnBrk="0" hangingPunct="1"/>
            <a:r>
              <a:rPr kumimoji="0" lang="fr-FR" smtClean="0"/>
              <a:t>Segundo nivel</a:t>
            </a:r>
          </a:p>
          <a:p>
            <a:pPr lvl="2" eaLnBrk="1" latinLnBrk="0" hangingPunct="1"/>
            <a:r>
              <a:rPr kumimoji="0" lang="fr-FR" smtClean="0"/>
              <a:t>Tercer nivel</a:t>
            </a:r>
          </a:p>
          <a:p>
            <a:pPr lvl="3" eaLnBrk="1" latinLnBrk="0" hangingPunct="1"/>
            <a:r>
              <a:rPr kumimoji="0" lang="fr-FR" smtClean="0"/>
              <a:t>Cuarto nivel</a:t>
            </a:r>
          </a:p>
          <a:p>
            <a:pPr lvl="4" eaLnBrk="1" latinLnBrk="0" hangingPunct="1"/>
            <a:r>
              <a:rPr kumimoji="0" lang="fr-FR" smtClean="0"/>
              <a:t>Quinto nivel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AA0403-BC16-4B17-9E74-299BB1445BF6}" type="datetimeFigureOut">
              <a:rPr lang="es-ES" smtClean="0"/>
              <a:pPr/>
              <a:t>15/07/2015</a:t>
            </a:fld>
            <a:endParaRPr lang="es-E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698F3-E684-491F-87B6-1D5546D6AF54}" type="slidenum">
              <a:rPr lang="es-ES" smtClean="0"/>
              <a:pPr/>
              <a:t>‹N°›</a:t>
            </a:fld>
            <a:endParaRPr lang="es-ES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>Menopausia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¿es una enfermedad?</a:t>
            </a: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s-ES" sz="3600" dirty="0" smtClean="0"/>
              <a:t>Dr. Georges Debled</a:t>
            </a:r>
            <a:endParaRPr lang="es-ES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5029200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>Definición de la enfermedad menopausia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fr-FR" sz="3100" dirty="0" smtClean="0">
                <a:solidFill>
                  <a:srgbClr val="FFC000"/>
                </a:solidFill>
              </a:rPr>
              <a:t>La enfermedad menopausia es el conjunto de las modificaciones fisiopatológicas y psicopatológicas</a:t>
            </a:r>
            <a:br>
              <a:rPr lang="fr-FR" sz="3100" dirty="0" smtClean="0">
                <a:solidFill>
                  <a:srgbClr val="FFC000"/>
                </a:solidFill>
              </a:rPr>
            </a:br>
            <a:r>
              <a:rPr lang="fr-FR" sz="3100" dirty="0" smtClean="0">
                <a:solidFill>
                  <a:srgbClr val="FFC000"/>
                </a:solidFill>
              </a:rPr>
              <a:t>causadas por la disminución aguda o progresiva de la producción de los </a:t>
            </a:r>
            <a:r>
              <a:rPr lang="fr-FR" sz="3100" dirty="0" err="1" smtClean="0">
                <a:solidFill>
                  <a:srgbClr val="FFC000"/>
                </a:solidFill>
              </a:rPr>
              <a:t>andrógenos</a:t>
            </a:r>
            <a:r>
              <a:rPr lang="fr-FR" sz="3100" dirty="0" smtClean="0">
                <a:solidFill>
                  <a:srgbClr val="FFC000"/>
                </a:solidFill>
              </a:rPr>
              <a:t/>
            </a:r>
            <a:br>
              <a:rPr lang="fr-FR" sz="3100" dirty="0" smtClean="0">
                <a:solidFill>
                  <a:srgbClr val="FFC000"/>
                </a:solidFill>
              </a:rPr>
            </a:br>
            <a:r>
              <a:rPr lang="fr-FR" sz="3100" dirty="0" err="1" smtClean="0">
                <a:solidFill>
                  <a:srgbClr val="FFC000"/>
                </a:solidFill>
              </a:rPr>
              <a:t>después</a:t>
            </a:r>
            <a:r>
              <a:rPr lang="fr-FR" sz="3100" dirty="0" smtClean="0">
                <a:solidFill>
                  <a:srgbClr val="FFC000"/>
                </a:solidFill>
              </a:rPr>
              <a:t> </a:t>
            </a:r>
            <a:r>
              <a:rPr lang="fr-FR" sz="3100" dirty="0" smtClean="0">
                <a:solidFill>
                  <a:srgbClr val="FFC000"/>
                </a:solidFill>
              </a:rPr>
              <a:t>de la </a:t>
            </a:r>
            <a:r>
              <a:rPr lang="fr-FR" sz="3100" dirty="0" err="1" smtClean="0">
                <a:solidFill>
                  <a:srgbClr val="FFC000"/>
                </a:solidFill>
              </a:rPr>
              <a:t>cesación</a:t>
            </a:r>
            <a:r>
              <a:rPr lang="fr-FR" sz="3100" dirty="0" smtClean="0">
                <a:solidFill>
                  <a:srgbClr val="FFC000"/>
                </a:solidFill>
              </a:rPr>
              <a:t> </a:t>
            </a:r>
            <a:r>
              <a:rPr lang="fr-FR" sz="3100" dirty="0" err="1" smtClean="0">
                <a:solidFill>
                  <a:srgbClr val="FFC000"/>
                </a:solidFill>
              </a:rPr>
              <a:t>definitiva</a:t>
            </a:r>
            <a:r>
              <a:rPr lang="fr-FR" sz="3100" dirty="0" smtClean="0">
                <a:solidFill>
                  <a:srgbClr val="FFC000"/>
                </a:solidFill>
              </a:rPr>
              <a:t> </a:t>
            </a:r>
            <a:r>
              <a:rPr lang="fr-FR" sz="3100" dirty="0" smtClean="0">
                <a:solidFill>
                  <a:srgbClr val="FFC000"/>
                </a:solidFill>
              </a:rPr>
              <a:t>de las menstruaciones</a:t>
            </a: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0"/>
          <a:ext cx="9108504" cy="7161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0276"/>
                <a:gridCol w="4338228"/>
              </a:tblGrid>
              <a:tr h="881950">
                <a:tc gridSpan="2"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El </a:t>
                      </a: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defecto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 producción de </a:t>
                      </a: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las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baseline="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hormonas</a:t>
                      </a:r>
                      <a:endParaRPr lang="en-US" sz="2800" b="1" kern="1800" baseline="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2800" b="1" kern="1800" baseline="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baseline="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baseline="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andrógenos</a:t>
                      </a:r>
                      <a:r>
                        <a:rPr lang="en-US" sz="2800" b="1" kern="1800" baseline="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baseline="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provoca</a:t>
                      </a:r>
                      <a:endParaRPr lang="en-US" sz="2800" b="1" kern="1800" baseline="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dirty="0"/>
                        <a:t> </a:t>
                      </a:r>
                      <a:endParaRPr lang="es-ES" sz="2800" dirty="0" smtClean="0">
                        <a:solidFill>
                          <a:srgbClr val="FFC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10819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consecuencias funcionales</a:t>
                      </a:r>
                      <a:endParaRPr lang="es-E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5389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s-ES" sz="20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s-ES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ES" sz="1800" b="0" dirty="0" smtClean="0">
                          <a:latin typeface="Arial" pitchFamily="34" charset="0"/>
                          <a:cs typeface="Arial" pitchFamily="34" charset="0"/>
                        </a:rPr>
                        <a:t>Sofocos, irritabilidad, </a:t>
                      </a:r>
                      <a:r>
                        <a:rPr lang="es-E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hinchazón intestinal, pies hinchados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75532">
                <a:tc gridSpan="2"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200" b="1" kern="18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18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consecuencias generales</a:t>
                      </a:r>
                      <a:endParaRPr lang="en-US" sz="1800" b="1" kern="18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6228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 smtClean="0">
                          <a:solidFill>
                            <a:schemeClr val="bg1"/>
                          </a:solidFill>
                          <a:latin typeface="Arial"/>
                        </a:rPr>
                        <a:t>desórdenes de los lípidos</a:t>
                      </a:r>
                      <a:endParaRPr lang="es-ES" sz="1800" dirty="0" smtClean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baseline="0" dirty="0" err="1" smtClean="0">
                          <a:solidFill>
                            <a:schemeClr val="bg1"/>
                          </a:solidFill>
                          <a:latin typeface="Arial"/>
                        </a:rPr>
                        <a:t>hyper</a:t>
                      </a:r>
                      <a:r>
                        <a:rPr lang="es-ES" sz="1800" dirty="0" err="1" smtClean="0">
                          <a:solidFill>
                            <a:schemeClr val="bg1"/>
                          </a:solidFill>
                          <a:latin typeface="Arial"/>
                        </a:rPr>
                        <a:t>coagulación</a:t>
                      </a:r>
                      <a:endParaRPr lang="es-ES" sz="1800" dirty="0" smtClean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 smtClean="0">
                          <a:solidFill>
                            <a:schemeClr val="bg1"/>
                          </a:solidFill>
                          <a:latin typeface="Arial"/>
                        </a:rPr>
                        <a:t>desordenes vasculares</a:t>
                      </a:r>
                      <a:endParaRPr lang="es-ES" sz="1800" dirty="0" smtClean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smtClean="0">
                          <a:solidFill>
                            <a:schemeClr val="bg1"/>
                          </a:solidFill>
                          <a:latin typeface="Arial"/>
                        </a:rPr>
                        <a:t>trombosis venosas</a:t>
                      </a:r>
                      <a:r>
                        <a:rPr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smtClean="0">
                          <a:solidFill>
                            <a:schemeClr val="bg1"/>
                          </a:solidFill>
                          <a:latin typeface="Arial"/>
                        </a:rPr>
                        <a:t>cansancio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 smtClean="0">
                          <a:solidFill>
                            <a:schemeClr val="bg1"/>
                          </a:solidFill>
                          <a:latin typeface="Arial"/>
                        </a:rPr>
                        <a:t>desordenes </a:t>
                      </a:r>
                      <a:r>
                        <a:rPr lang="es-ES" sz="1800" baseline="0" dirty="0" err="1" smtClean="0">
                          <a:solidFill>
                            <a:schemeClr val="bg1"/>
                          </a:solidFill>
                          <a:latin typeface="Arial"/>
                        </a:rPr>
                        <a:t>reumáticos</a:t>
                      </a:r>
                      <a:endParaRPr lang="es-ES" sz="1800" dirty="0" smtClean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 smtClean="0">
                          <a:solidFill>
                            <a:schemeClr val="bg1"/>
                          </a:solidFill>
                          <a:latin typeface="Arial"/>
                        </a:rPr>
                        <a:t>involución del </a:t>
                      </a:r>
                      <a:r>
                        <a:rPr lang="es-ES" sz="1800" baseline="0" dirty="0" err="1" smtClean="0">
                          <a:solidFill>
                            <a:schemeClr val="bg1"/>
                          </a:solidFill>
                          <a:latin typeface="Arial"/>
                        </a:rPr>
                        <a:t>cerebro</a:t>
                      </a:r>
                      <a:endParaRPr lang="es-ES" sz="1800" dirty="0" smtClean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 err="1" smtClean="0">
                          <a:solidFill>
                            <a:schemeClr val="bg1"/>
                          </a:solidFill>
                          <a:latin typeface="Arial"/>
                        </a:rPr>
                        <a:t>enfermedad de </a:t>
                      </a:r>
                      <a:r>
                        <a:rPr lang="es-ES" sz="1800" dirty="0" smtClean="0">
                          <a:solidFill>
                            <a:schemeClr val="bg1"/>
                          </a:solidFill>
                          <a:latin typeface="Arial"/>
                        </a:rPr>
                        <a:t>Alzheimer</a:t>
                      </a:r>
                      <a:r>
                        <a:t> </a:t>
                      </a:r>
                    </a:p>
                  </a:txBody>
                  <a:tcPr/>
                </a:tc>
              </a:tr>
              <a:tr h="575532">
                <a:tc gridSpan="2"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18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consecuencias </a:t>
                      </a:r>
                      <a:r>
                        <a:rPr lang="en-US" sz="1800" b="1" kern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locales</a:t>
                      </a:r>
                      <a:endParaRPr lang="en-US" sz="1800" b="1" u="sng" kern="18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34752">
                <a:tc gridSpan="2">
                  <a:txBody>
                    <a:bodyPr/>
                    <a:lstStyle/>
                    <a:p>
                      <a:pPr marL="342900" indent="-342900" algn="l">
                        <a:buFont typeface="+mj-lt"/>
                        <a:buNone/>
                      </a:pPr>
                      <a:r>
                        <a:rPr kumimoji="0" lang="es-E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incontinencia</a:t>
                      </a: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es-E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micciones </a:t>
                      </a:r>
                      <a:r>
                        <a:rPr kumimoji="0" lang="es-ES" sz="18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urgentes, </a:t>
                      </a:r>
                      <a:r>
                        <a:rPr kumimoji="0" lang="es-ES" sz="18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cistitis a repetición</a:t>
                      </a:r>
                      <a:endParaRPr kumimoji="0" lang="es-ES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causadas por la </a:t>
                      </a:r>
                      <a:r>
                        <a:rPr kumimoji="0" lang="es-ES" sz="18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esclerosis y </a:t>
                      </a:r>
                      <a:r>
                        <a:rPr kumimoji="0" lang="es-ES" sz="1800" kern="120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inflamación del </a:t>
                      </a:r>
                      <a:r>
                        <a:rPr kumimoji="0" lang="es-ES" sz="18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cuello de la vejiga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endParaRPr kumimoji="0" lang="es-ES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l"/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relaciones sexuales dolorosas </a:t>
                      </a:r>
                      <a:r>
                        <a:rPr kumimoji="0" lang="es-ES" sz="18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 </a:t>
                      </a: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difíciles causadas </a:t>
                      </a:r>
                      <a:r>
                        <a:rPr kumimoji="0" lang="es-ES" sz="18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por la </a:t>
                      </a:r>
                      <a:r>
                        <a:rPr kumimoji="0" lang="es-ES" sz="18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esclerosis de la vulva</a:t>
                      </a:r>
                      <a:endParaRPr kumimoji="0" lang="es-ES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407696" y="623731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5496" y="44624"/>
          <a:ext cx="9108504" cy="2768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/>
              </a:tblGrid>
              <a:tr h="1660407"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2800" b="1" kern="180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Patología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 </a:t>
                      </a: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las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consecuencias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funcionales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2800" b="1" kern="180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provocadas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por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la </a:t>
                      </a: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falta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 </a:t>
                      </a: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hormonas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masculinas</a:t>
                      </a:r>
                      <a:endParaRPr lang="en-US" sz="2800" b="1" kern="180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s-ES" sz="2800" dirty="0" smtClean="0">
                        <a:solidFill>
                          <a:srgbClr val="FFC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</a:tr>
              <a:tr h="345705">
                <a:tc>
                  <a:txBody>
                    <a:bodyPr/>
                    <a:lstStyle/>
                    <a:p>
                      <a:pPr algn="ctr"/>
                      <a:endParaRPr lang="es-E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582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s-ES" dirty="0" smtClean="0"/>
                    </a:p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ES" sz="2400" b="0" dirty="0" smtClean="0">
                          <a:latin typeface="Arial" pitchFamily="34" charset="0"/>
                          <a:cs typeface="Arial" pitchFamily="34" charset="0"/>
                        </a:rPr>
                        <a:t>Sofocos, irritabilidad, </a:t>
                      </a:r>
                      <a:r>
                        <a:rPr lang="es-ES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hinchazón intestinal,</a:t>
                      </a:r>
                      <a:r>
                        <a:rPr dirty="0"/>
                        <a:t> </a:t>
                      </a:r>
                      <a:r>
                        <a:rPr lang="es-ES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pies hinchados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51520" y="3429000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FFC000"/>
                </a:solidFill>
              </a:rPr>
              <a:t>Debilidad</a:t>
            </a:r>
            <a:r>
              <a:rPr lang="en-US" sz="3200" dirty="0" smtClean="0">
                <a:solidFill>
                  <a:srgbClr val="FFC000"/>
                </a:solidFill>
              </a:rPr>
              <a:t> de </a:t>
            </a:r>
            <a:r>
              <a:rPr lang="en-US" sz="3200" dirty="0" err="1" smtClean="0">
                <a:solidFill>
                  <a:srgbClr val="FFC000"/>
                </a:solidFill>
              </a:rPr>
              <a:t>todas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las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musculaturas</a:t>
            </a:r>
            <a:r>
              <a:rPr lang="en-US" sz="3200" dirty="0" smtClean="0">
                <a:solidFill>
                  <a:srgbClr val="FFC000"/>
                </a:solidFill>
              </a:rPr>
              <a:t> de las </a:t>
            </a:r>
            <a:r>
              <a:rPr lang="en-US" sz="3200" dirty="0" err="1" smtClean="0">
                <a:solidFill>
                  <a:srgbClr val="FFC000"/>
                </a:solidFill>
              </a:rPr>
              <a:t>arterias</a:t>
            </a:r>
            <a:r>
              <a:rPr lang="en-US" sz="3200" dirty="0" smtClean="0">
                <a:solidFill>
                  <a:srgbClr val="FFC000"/>
                </a:solidFill>
              </a:rPr>
              <a:t>, de las </a:t>
            </a:r>
            <a:r>
              <a:rPr lang="en-US" sz="3200" dirty="0" err="1" smtClean="0">
                <a:solidFill>
                  <a:srgbClr val="FFC000"/>
                </a:solidFill>
              </a:rPr>
              <a:t>venas</a:t>
            </a:r>
            <a:r>
              <a:rPr lang="en-US" sz="3200" dirty="0" smtClean="0">
                <a:solidFill>
                  <a:srgbClr val="FFC000"/>
                </a:solidFill>
              </a:rPr>
              <a:t> y del </a:t>
            </a:r>
            <a:r>
              <a:rPr lang="en-US" sz="3200" dirty="0" err="1" smtClean="0">
                <a:solidFill>
                  <a:srgbClr val="FFC000"/>
                </a:solidFill>
              </a:rPr>
              <a:t>intestino</a:t>
            </a:r>
            <a:r>
              <a:rPr lang="en-US" sz="3200" dirty="0" smtClean="0">
                <a:solidFill>
                  <a:srgbClr val="FFC000"/>
                </a:solidFill>
              </a:rPr>
              <a:t>.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El pequeño </a:t>
            </a:r>
            <a:r>
              <a:rPr lang="en-US" sz="3200" dirty="0" err="1" smtClean="0">
                <a:solidFill>
                  <a:srgbClr val="FFC000"/>
                </a:solidFill>
              </a:rPr>
              <a:t>intestino mide </a:t>
            </a:r>
            <a:r>
              <a:rPr lang="en-US" sz="3200" dirty="0" smtClean="0">
                <a:solidFill>
                  <a:srgbClr val="FFC000"/>
                </a:solidFill>
              </a:rPr>
              <a:t>6,5 </a:t>
            </a:r>
            <a:r>
              <a:rPr lang="en-US" sz="3200" dirty="0" err="1" smtClean="0">
                <a:solidFill>
                  <a:srgbClr val="FFC000"/>
                </a:solidFill>
              </a:rPr>
              <a:t>metros de </a:t>
            </a:r>
            <a:r>
              <a:rPr lang="en-US" sz="3200" dirty="0" smtClean="0">
                <a:solidFill>
                  <a:srgbClr val="FFC000"/>
                </a:solidFill>
              </a:rPr>
              <a:t>longitud y el </a:t>
            </a:r>
            <a:r>
              <a:rPr lang="en-US" sz="3200" dirty="0" err="1" smtClean="0">
                <a:solidFill>
                  <a:srgbClr val="FFC000"/>
                </a:solidFill>
              </a:rPr>
              <a:t>grande intestino </a:t>
            </a:r>
            <a:r>
              <a:rPr lang="en-US" sz="3200" dirty="0" smtClean="0">
                <a:solidFill>
                  <a:srgbClr val="FFC000"/>
                </a:solidFill>
              </a:rPr>
              <a:t>1,5 </a:t>
            </a:r>
            <a:r>
              <a:rPr lang="en-US" sz="3200" dirty="0" err="1" smtClean="0">
                <a:solidFill>
                  <a:srgbClr val="FFC000"/>
                </a:solidFill>
              </a:rPr>
              <a:t>metros</a:t>
            </a:r>
            <a:endParaRPr lang="es-ES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-252324"/>
          <a:ext cx="9108504" cy="3139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/>
              </a:tblGrid>
              <a:tr h="836712"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 smtClean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800" b="1" kern="1800" dirty="0" err="1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Patología de las consecuencias </a:t>
                      </a:r>
                      <a:r>
                        <a:rPr lang="en-US" sz="2800" b="1" kern="1800" dirty="0" smtClean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locales</a:t>
                      </a: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s-ES" sz="2800" dirty="0" smtClean="0">
                        <a:solidFill>
                          <a:srgbClr val="FFC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</a:tr>
              <a:tr h="391623">
                <a:tc>
                  <a:txBody>
                    <a:bodyPr/>
                    <a:lstStyle/>
                    <a:p>
                      <a:pPr algn="ctr"/>
                      <a:endParaRPr lang="es-E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20545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None/>
                      </a:pPr>
                      <a:r>
                        <a:rPr kumimoji="0" lang="es-ES" sz="20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incontinencia</a:t>
                      </a:r>
                      <a:r>
                        <a:rPr kumimoji="0" lang="es-ES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es-ES" sz="20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micciones </a:t>
                      </a:r>
                      <a:r>
                        <a:rPr kumimoji="0" lang="es-ES" sz="20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urgentes, </a:t>
                      </a:r>
                      <a:r>
                        <a:rPr kumimoji="0" lang="es-ES" sz="20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cistitis a repetición</a:t>
                      </a:r>
                      <a:endParaRPr kumimoji="0" lang="es-ES" sz="2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indent="-342900" algn="l">
                        <a:buFont typeface="+mj-lt"/>
                        <a:buNone/>
                      </a:pPr>
                      <a:r>
                        <a:rPr kumimoji="0" lang="es-ES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causadas por la </a:t>
                      </a:r>
                      <a:r>
                        <a:rPr kumimoji="0" lang="es-ES" sz="20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esclerosis y la inflamación del cuello de la vejiga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endParaRPr kumimoji="0" lang="es-ES" sz="2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l"/>
                      <a:r>
                        <a:rPr kumimoji="0" lang="es-ES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relaciones sexuales dolorosas </a:t>
                      </a:r>
                      <a:r>
                        <a:rPr kumimoji="0" lang="es-ES" sz="20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 </a:t>
                      </a:r>
                      <a:r>
                        <a:rPr kumimoji="0" lang="es-ES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difíciles causadas </a:t>
                      </a:r>
                      <a:r>
                        <a:rPr kumimoji="0" lang="es-ES" sz="20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por la </a:t>
                      </a:r>
                      <a:r>
                        <a:rPr kumimoji="0" lang="es-ES" sz="20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esclerosis de la vulva</a:t>
                      </a:r>
                      <a:endParaRPr kumimoji="0" lang="es-ES" sz="2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187624" y="2887682"/>
            <a:ext cx="64624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 smtClean="0">
              <a:solidFill>
                <a:srgbClr val="FFC000"/>
              </a:solidFill>
            </a:endParaRPr>
          </a:p>
          <a:p>
            <a:pPr algn="ctr"/>
            <a:r>
              <a:rPr lang="en-US" sz="2800" dirty="0" err="1" smtClean="0">
                <a:solidFill>
                  <a:srgbClr val="FFC000"/>
                </a:solidFill>
                <a:latin typeface="+mj-lt"/>
              </a:rPr>
              <a:t>Son las consecuencias de 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uno</a:t>
            </a:r>
          </a:p>
          <a:p>
            <a:pPr algn="ctr"/>
            <a:endParaRPr lang="en-US" sz="2800" dirty="0" smtClean="0">
              <a:solidFill>
                <a:srgbClr val="FFC000"/>
              </a:solidFill>
              <a:latin typeface="+mj-lt"/>
            </a:endParaRPr>
          </a:p>
          <a:p>
            <a:pPr algn="ctr"/>
            <a:r>
              <a:rPr sz="2800" dirty="0">
                <a:latin typeface="+mj-lt"/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  <a:latin typeface="+mj-lt"/>
              </a:rPr>
              <a:t>defecto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 de producción de</a:t>
            </a:r>
          </a:p>
          <a:p>
            <a:pPr algn="ctr"/>
            <a:endParaRPr lang="en-US" sz="2800" dirty="0" smtClean="0">
              <a:latin typeface="+mj-lt"/>
            </a:endParaRPr>
          </a:p>
          <a:p>
            <a:pPr algn="ctr"/>
            <a:r>
              <a:rPr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dihidrotestosterona</a:t>
            </a:r>
            <a:endParaRPr lang="es-E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5029200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err="1" smtClean="0">
                <a:solidFill>
                  <a:srgbClr val="FFC000"/>
                </a:solidFill>
              </a:rPr>
              <a:t>Definición de la enfermedad menopausia</a:t>
            </a: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fr-FR" sz="3100" dirty="0" smtClean="0">
                <a:solidFill>
                  <a:srgbClr val="FFC000"/>
                </a:solidFill>
              </a:rPr>
              <a:t>La enfermedad menopausia es el conjunto de las modificaciones fisiopatológicas y psicopatológicas</a:t>
            </a:r>
            <a:br>
              <a:rPr lang="fr-FR" sz="3100" dirty="0" smtClean="0">
                <a:solidFill>
                  <a:srgbClr val="FFC000"/>
                </a:solidFill>
              </a:rPr>
            </a:br>
            <a:r>
              <a:rPr lang="fr-FR" sz="3100" dirty="0" smtClean="0">
                <a:solidFill>
                  <a:srgbClr val="FFC000"/>
                </a:solidFill>
              </a:rPr>
              <a:t>causadas por la disminución aguda o progresiva de la producción de </a:t>
            </a:r>
            <a:r>
              <a:rPr lang="fr-FR" sz="3100" dirty="0" err="1" smtClean="0">
                <a:solidFill>
                  <a:srgbClr val="FFC000"/>
                </a:solidFill>
              </a:rPr>
              <a:t>andrógenos</a:t>
            </a:r>
            <a:r>
              <a:rPr lang="fr-FR" sz="3100" dirty="0" smtClean="0">
                <a:solidFill>
                  <a:srgbClr val="FFC000"/>
                </a:solidFill>
              </a:rPr>
              <a:t/>
            </a:r>
            <a:br>
              <a:rPr lang="fr-FR" sz="3100" dirty="0" smtClean="0">
                <a:solidFill>
                  <a:srgbClr val="FFC000"/>
                </a:solidFill>
              </a:rPr>
            </a:br>
            <a:r>
              <a:rPr lang="fr-FR" sz="3100" dirty="0" err="1" smtClean="0">
                <a:solidFill>
                  <a:srgbClr val="FFC000"/>
                </a:solidFill>
              </a:rPr>
              <a:t>después</a:t>
            </a:r>
            <a:r>
              <a:rPr lang="fr-FR" sz="3100" dirty="0" smtClean="0">
                <a:solidFill>
                  <a:srgbClr val="FFC000"/>
                </a:solidFill>
              </a:rPr>
              <a:t> </a:t>
            </a:r>
            <a:r>
              <a:rPr lang="fr-FR" sz="3100" dirty="0" smtClean="0">
                <a:solidFill>
                  <a:srgbClr val="FFC000"/>
                </a:solidFill>
              </a:rPr>
              <a:t>de la </a:t>
            </a:r>
            <a:r>
              <a:rPr lang="fr-FR" sz="3100" dirty="0" err="1" smtClean="0">
                <a:solidFill>
                  <a:srgbClr val="FFC000"/>
                </a:solidFill>
              </a:rPr>
              <a:t>cesación</a:t>
            </a:r>
            <a:r>
              <a:rPr lang="fr-FR" sz="3100" dirty="0" smtClean="0">
                <a:solidFill>
                  <a:srgbClr val="FFC000"/>
                </a:solidFill>
              </a:rPr>
              <a:t> </a:t>
            </a:r>
            <a:r>
              <a:rPr lang="fr-FR" sz="3100" dirty="0" err="1" smtClean="0">
                <a:solidFill>
                  <a:srgbClr val="FFC000"/>
                </a:solidFill>
              </a:rPr>
              <a:t>definitiva</a:t>
            </a:r>
            <a:r>
              <a:rPr lang="fr-FR" sz="3100" dirty="0" smtClean="0">
                <a:solidFill>
                  <a:srgbClr val="FFC000"/>
                </a:solidFill>
              </a:rPr>
              <a:t> </a:t>
            </a:r>
            <a:r>
              <a:rPr lang="fr-FR" sz="3100" dirty="0" smtClean="0">
                <a:solidFill>
                  <a:srgbClr val="FFC000"/>
                </a:solidFill>
              </a:rPr>
              <a:t>de las menstruaciones</a:t>
            </a: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5029200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err="1" smtClean="0">
                <a:solidFill>
                  <a:srgbClr val="FFC000"/>
                </a:solidFill>
              </a:rPr>
              <a:t>El tratamiento de la enfermedad menopausia</a:t>
            </a: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fr-FR" sz="4000" dirty="0" smtClean="0">
                <a:solidFill>
                  <a:srgbClr val="FFC000"/>
                </a:solidFill>
              </a:rPr>
              <a:t>consista en sustituir a las hormonas masculinas según un protocolo riguroso después de la menopausia</a:t>
            </a: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4221088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900" dirty="0" smtClean="0">
                <a:solidFill>
                  <a:srgbClr val="FFC000"/>
                </a:solidFill>
              </a:rPr>
              <a:t>Para más detalles:</a:t>
            </a:r>
            <a:br>
              <a:rPr lang="es-ES" sz="4900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sz="3100" dirty="0" smtClean="0">
                <a:solidFill>
                  <a:srgbClr val="FFC000"/>
                </a:solidFill>
              </a:rPr>
              <a:t>www.mujer.es.georgesdebled.org/enfermedad menopausia.htm</a:t>
            </a:r>
            <a:r>
              <a:rPr sz="3100" dirty="0" smtClean="0"/>
              <a:t>    </a:t>
            </a: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>La palabra “menopausia”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significa 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“cesación de </a:t>
            </a:r>
            <a:r>
              <a:rPr lang="es-ES" smtClean="0">
                <a:solidFill>
                  <a:srgbClr val="FFC000"/>
                </a:solidFill>
              </a:rPr>
              <a:t>las menstruaciones</a:t>
            </a:r>
            <a:r>
              <a:rPr lang="es-ES" dirty="0" smtClean="0">
                <a:solidFill>
                  <a:srgbClr val="FFC000"/>
                </a:solidFill>
              </a:rPr>
              <a:t>.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err="1" smtClean="0">
                <a:solidFill>
                  <a:srgbClr val="FFC000"/>
                </a:solidFill>
              </a:rPr>
              <a:t>No es una enfermedad sino un síntoma</a:t>
            </a:r>
            <a:r>
              <a:rPr lang="es-ES" dirty="0" smtClean="0">
                <a:solidFill>
                  <a:srgbClr val="FFC000"/>
                </a:solidFill>
              </a:rPr>
              <a:t>.</a:t>
            </a: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645024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>¿Corresponden a una enfermedad los numerosos desordenes de </a:t>
            </a:r>
            <a:r>
              <a:rPr lang="es-ES" dirty="0" err="1" smtClean="0">
                <a:solidFill>
                  <a:srgbClr val="FFC000"/>
                </a:solidFill>
              </a:rPr>
              <a:t>la“menopausia</a:t>
            </a:r>
            <a:r>
              <a:rPr lang="es-ES" dirty="0" smtClean="0">
                <a:solidFill>
                  <a:srgbClr val="FFC000"/>
                </a:solidFill>
              </a:rPr>
              <a:t>”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dirty="0" smtClean="0">
                <a:solidFill>
                  <a:srgbClr val="FFC000"/>
                </a:solidFill>
              </a:rPr>
              <a:t>cuyo síntoma principal </a:t>
            </a:r>
            <a:r>
              <a:rPr lang="es-ES" dirty="0" smtClean="0">
                <a:solidFill>
                  <a:schemeClr val="tx1"/>
                </a:solidFill>
              </a:rPr>
              <a:t>(pero no patológico)</a:t>
            </a:r>
            <a:r>
              <a:rPr lang="es-ES" dirty="0" smtClean="0">
                <a:solidFill>
                  <a:srgbClr val="FFC000"/>
                </a:solidFill>
              </a:rPr>
              <a:t> es </a:t>
            </a:r>
            <a:r>
              <a:rPr lang="es-ES" dirty="0" smtClean="0">
                <a:solidFill>
                  <a:srgbClr val="FFC000"/>
                </a:solidFill>
              </a:rPr>
              <a:t>la cesación</a:t>
            </a:r>
            <a:r>
              <a:rPr lang="es-ES" dirty="0" smtClean="0">
                <a:solidFill>
                  <a:srgbClr val="FFC000"/>
                </a:solidFill>
              </a:rPr>
              <a:t> </a:t>
            </a:r>
            <a:r>
              <a:rPr lang="es-ES" dirty="0" smtClean="0">
                <a:solidFill>
                  <a:srgbClr val="FFC000"/>
                </a:solidFill>
              </a:rPr>
              <a:t>de las menstruaciones?</a:t>
            </a: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err="1" smtClean="0">
                <a:solidFill>
                  <a:srgbClr val="FFC000"/>
                </a:solidFill>
              </a:rPr>
              <a:t>Sí</a:t>
            </a:r>
            <a:r>
              <a:rPr lang="es-ES" dirty="0" smtClean="0">
                <a:solidFill>
                  <a:srgbClr val="FFC000"/>
                </a:solidFill>
              </a:rPr>
              <a:t>.</a:t>
            </a:r>
            <a:r>
              <a:rPr dirty="0"/>
              <a:t> </a:t>
            </a: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Se trata de la 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“enfermedad menopausia”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que es un nuevo concepto</a:t>
            </a:r>
            <a:br>
              <a:rPr lang="es-ES" dirty="0" smtClean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4725144"/>
            <a:ext cx="8280920" cy="1828800"/>
          </a:xfrm>
        </p:spPr>
        <p:txBody>
          <a:bodyPr>
            <a:noAutofit/>
          </a:bodyPr>
          <a:lstStyle/>
          <a:p>
            <a:pPr algn="ctr"/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r>
              <a:rPr lang="es-ES" sz="3600" dirty="0" err="1" smtClean="0">
                <a:solidFill>
                  <a:srgbClr val="FFC000"/>
                </a:solidFill>
              </a:rPr>
              <a:t>Antes de la menopausia las mujeres secretan cada día</a:t>
            </a: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sz="3600" dirty="0" smtClean="0">
                <a:solidFill>
                  <a:srgbClr val="FFC000"/>
                </a:solidFill>
              </a:rPr>
              <a:t>el estradiol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>y la progesterona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>para garantizar la nidificación del óvulo 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5029200"/>
            <a:ext cx="8280920" cy="1828800"/>
          </a:xfrm>
        </p:spPr>
        <p:txBody>
          <a:bodyPr>
            <a:noAutofit/>
          </a:bodyPr>
          <a:lstStyle/>
          <a:p>
            <a:pPr algn="ctr"/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r>
              <a:rPr lang="es-ES" sz="3600" dirty="0" err="1" smtClean="0">
                <a:solidFill>
                  <a:srgbClr val="FFC000"/>
                </a:solidFill>
              </a:rPr>
              <a:t>Después de la menopausia los ovarios no secretan </a:t>
            </a:r>
            <a:r>
              <a:rPr lang="es-ES" sz="3600" dirty="0" smtClean="0">
                <a:solidFill>
                  <a:srgbClr val="FFC000"/>
                </a:solidFill>
              </a:rPr>
              <a:t>ya </a:t>
            </a:r>
            <a:r>
              <a:rPr lang="es-ES" sz="3600" dirty="0" err="1" smtClean="0">
                <a:solidFill>
                  <a:srgbClr val="FFC000"/>
                </a:solidFill>
              </a:rPr>
              <a:t>cada día</a:t>
            </a:r>
            <a:r>
              <a:rPr dirty="0"/>
              <a:t>  </a:t>
            </a: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sz="3600" dirty="0" smtClean="0">
                <a:solidFill>
                  <a:srgbClr val="FFC000"/>
                </a:solidFill>
              </a:rPr>
              <a:t>el estradiol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>y  la progesterona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>necesarios para garantizar un embarazo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>puesto que no hay más óvulo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805264"/>
            <a:ext cx="8280920" cy="3096344"/>
          </a:xfrm>
        </p:spPr>
        <p:txBody>
          <a:bodyPr>
            <a:noAutofit/>
          </a:bodyPr>
          <a:lstStyle/>
          <a:p>
            <a:pPr algn="ctr"/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sz="3600" dirty="0" smtClean="0">
                <a:solidFill>
                  <a:srgbClr val="FFC000"/>
                </a:solidFill>
              </a:rPr>
              <a:t>Puesto que no hay más óvulo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>la sustitución (HRT)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sz="3600" dirty="0" smtClean="0">
                <a:solidFill>
                  <a:srgbClr val="FFC000"/>
                </a:solidFill>
              </a:rPr>
              <a:t>del estradiol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>y de la progesterona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>necesarios para garantizar un embarazo no es ya indispensable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>y puede ser nocivo</a:t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3600" dirty="0" smtClean="0">
                <a:solidFill>
                  <a:srgbClr val="FFC000"/>
                </a:solidFill>
              </a:rPr>
              <a:t/>
            </a:r>
            <a:br>
              <a:rPr lang="es-ES" sz="3600" dirty="0" smtClean="0">
                <a:solidFill>
                  <a:srgbClr val="FFC000"/>
                </a:solidFill>
              </a:rPr>
            </a:br>
            <a:r>
              <a:rPr lang="es-ES" sz="4800" dirty="0" smtClean="0">
                <a:solidFill>
                  <a:srgbClr val="FFC000"/>
                </a:solidFill>
              </a:rPr>
              <a:t/>
            </a:r>
            <a:br>
              <a:rPr lang="es-ES" sz="4800" dirty="0" smtClean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861048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Antes de la menopausia las mujeres secretan cada día tantas hormonas masculinas como hormonas femeninas,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 o incluso más</a:t>
            </a:r>
            <a:br>
              <a:rPr lang="es-ES" dirty="0" smtClean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4221088"/>
            <a:ext cx="828092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/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Después de la menopausia la secreción de las hormonas masculinas por los ovarios disminuye considerablemente y causan la </a:t>
            </a:r>
            <a:br>
              <a:rPr lang="es-ES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rgbClr val="FFC000"/>
                </a:solidFill>
              </a:rPr>
              <a:t>“enfermedad menopausia”</a:t>
            </a:r>
            <a:br>
              <a:rPr lang="es-ES" dirty="0" smtClean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07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www.georgesdebled.org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489</TotalTime>
  <Words>241</Words>
  <Application>Microsoft Office PowerPoint</Application>
  <PresentationFormat>Affichage à l'écran (4:3)</PresentationFormat>
  <Paragraphs>84</Paragraphs>
  <Slides>16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Débit</vt:lpstr>
      <vt:lpstr>Menopausia ¿es una enfermedad?</vt:lpstr>
      <vt:lpstr>La palabra “menopausia” significa  “cesación de las menstruaciones. No es una enfermedad sino un síntoma.</vt:lpstr>
      <vt:lpstr>¿Corresponden a una enfermedad los numerosos desordenes de la“menopausia”  cuyo síntoma principal (pero no patológico) es la cesación de las menstruaciones?</vt:lpstr>
      <vt:lpstr>Sí.  Se trata de la  “enfermedad menopausia” que es un nuevo concepto </vt:lpstr>
      <vt:lpstr>   Antes de la menopausia las mujeres secretan cada día   el estradiol y la progesterona  para garantizar la nidificación del óvulo   </vt:lpstr>
      <vt:lpstr>   Después de la menopausia los ovarios no secretan ya cada día     el estradiol y  la progesterona necesarios para garantizar un embarazo  puesto que no hay más óvulo  </vt:lpstr>
      <vt:lpstr>    Puesto que no hay más óvulo la sustitución (HRT)  del estradiol y de la progesterona necesarios para garantizar un embarazo no es ya indispensable  y puede ser nocivo     </vt:lpstr>
      <vt:lpstr>   Antes de la menopausia las mujeres secretan cada día tantas hormonas masculinas como hormonas femeninas,  o incluso más </vt:lpstr>
      <vt:lpstr>   Después de la menopausia la secreción de las hormonas masculinas por los ovarios disminuye considerablemente y causan la  “enfermedad menopausia” </vt:lpstr>
      <vt:lpstr>Definición de la enfermedad menopausia  La enfermedad menopausia es el conjunto de las modificaciones fisiopatológicas y psicopatológicas causadas por la disminución aguda o progresiva de la producción de los andrógenos después de la cesación definitiva de las menstruaciones  </vt:lpstr>
      <vt:lpstr>Diapositive 11</vt:lpstr>
      <vt:lpstr>Diapositive 12</vt:lpstr>
      <vt:lpstr>Diapositive 13</vt:lpstr>
      <vt:lpstr>Definición de la enfermedad menopausia  La enfermedad menopausia es el conjunto de las modificaciones fisiopatológicas y psicopatológicas causadas por la disminución aguda o progresiva de la producción de andrógenos después de la cesación definitiva de las menstruaciones  </vt:lpstr>
      <vt:lpstr>El tratamiento de la enfermedad menopausia  consista en sustituir a las hormonas masculinas según un protocolo riguroso después de la menopausia   </vt:lpstr>
      <vt:lpstr>Para más detalles:  www.mujer.es.georgesdebled.org/enfermedad menopausia.htm     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Menopausia ¿Es una enfermedad?</dc:title>
  <dc:creator>Georges</dc:creator>
  <cp:lastModifiedBy>Georges</cp:lastModifiedBy>
  <cp:revision>146</cp:revision>
  <dcterms:created xsi:type="dcterms:W3CDTF">2015-07-04T17:41:45Z</dcterms:created>
  <dcterms:modified xsi:type="dcterms:W3CDTF">2015-07-15T06:39:12Z</dcterms:modified>
</cp:coreProperties>
</file>