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56" r:id="rId2"/>
    <p:sldId id="276" r:id="rId3"/>
    <p:sldId id="277" r:id="rId4"/>
    <p:sldId id="278" r:id="rId5"/>
    <p:sldId id="279" r:id="rId6"/>
    <p:sldId id="281" r:id="rId7"/>
    <p:sldId id="282" r:id="rId8"/>
    <p:sldId id="280" r:id="rId9"/>
    <p:sldId id="283" r:id="rId10"/>
    <p:sldId id="284" r:id="rId11"/>
    <p:sldId id="268" r:id="rId12"/>
    <p:sldId id="269" r:id="rId13"/>
    <p:sldId id="270" r:id="rId14"/>
    <p:sldId id="285" r:id="rId15"/>
    <p:sldId id="287" r:id="rId16"/>
    <p:sldId id="286" r:id="rId1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64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2514"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4657702-1DCE-44F4-A1AE-BDCB57409BC6}" type="datetimeFigureOut">
              <a:rPr lang="es-ES" smtClean="0"/>
              <a:pPr/>
              <a:t>13/07/2015</a:t>
            </a:fld>
            <a:endParaRPr lang="es-ES"/>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D25BFF2-C5F4-48F1-A068-D27EED1CC03D}" type="slidenum">
              <a:rPr lang="es-ES" smtClean="0"/>
              <a:pPr/>
              <a:t>‹N°›</a:t>
            </a:fld>
            <a:endParaRPr lang="es-E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C9C8A1-B84B-4010-9158-D86E1F051269}" type="datetimeFigureOut">
              <a:rPr lang="es-ES" smtClean="0"/>
              <a:pPr/>
              <a:t>13/07/2015</a:t>
            </a:fld>
            <a:endParaRPr lang="es-ES"/>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s-E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115DCE-D734-4469-925A-7A52CA6E3687}" type="slidenum">
              <a:rPr lang="es-ES" smtClean="0"/>
              <a:pPr/>
              <a:t>‹N°›</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s-ES" dirty="0"/>
          </a:p>
        </p:txBody>
      </p:sp>
      <p:sp>
        <p:nvSpPr>
          <p:cNvPr id="4" name="Espace réservé du numéro de diapositive 3"/>
          <p:cNvSpPr>
            <a:spLocks noGrp="1"/>
          </p:cNvSpPr>
          <p:nvPr>
            <p:ph type="sldNum" sz="quarter" idx="10"/>
          </p:nvPr>
        </p:nvSpPr>
        <p:spPr/>
        <p:txBody>
          <a:bodyPr/>
          <a:lstStyle/>
          <a:p>
            <a:fld id="{4A115DCE-D734-4469-925A-7A52CA6E3687}" type="slidenum">
              <a:rPr lang="es-ES" smtClean="0"/>
              <a:pPr/>
              <a:t>10</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s-ES" dirty="0"/>
          </a:p>
        </p:txBody>
      </p:sp>
      <p:sp>
        <p:nvSpPr>
          <p:cNvPr id="4" name="Espace réservé du numéro de diapositive 3"/>
          <p:cNvSpPr>
            <a:spLocks noGrp="1"/>
          </p:cNvSpPr>
          <p:nvPr>
            <p:ph type="sldNum" sz="quarter" idx="10"/>
          </p:nvPr>
        </p:nvSpPr>
        <p:spPr/>
        <p:txBody>
          <a:bodyPr/>
          <a:lstStyle/>
          <a:p>
            <a:fld id="{4A115DCE-D734-4469-925A-7A52CA6E3687}" type="slidenum">
              <a:rPr lang="es-ES" smtClean="0"/>
              <a:pPr/>
              <a:t>11</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s-ES" dirty="0"/>
          </a:p>
        </p:txBody>
      </p:sp>
      <p:sp>
        <p:nvSpPr>
          <p:cNvPr id="4" name="Espace réservé du numéro de diapositive 3"/>
          <p:cNvSpPr>
            <a:spLocks noGrp="1"/>
          </p:cNvSpPr>
          <p:nvPr>
            <p:ph type="sldNum" sz="quarter" idx="10"/>
          </p:nvPr>
        </p:nvSpPr>
        <p:spPr/>
        <p:txBody>
          <a:bodyPr/>
          <a:lstStyle/>
          <a:p>
            <a:fld id="{4A115DCE-D734-4469-925A-7A52CA6E3687}" type="slidenum">
              <a:rPr lang="es-ES" smtClean="0"/>
              <a:pPr/>
              <a:t>12</a:t>
            </a:fld>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s-ES" dirty="0"/>
          </a:p>
        </p:txBody>
      </p:sp>
      <p:sp>
        <p:nvSpPr>
          <p:cNvPr id="4" name="Espace réservé du numéro de diapositive 3"/>
          <p:cNvSpPr>
            <a:spLocks noGrp="1"/>
          </p:cNvSpPr>
          <p:nvPr>
            <p:ph type="sldNum" sz="quarter" idx="10"/>
          </p:nvPr>
        </p:nvSpPr>
        <p:spPr/>
        <p:txBody>
          <a:bodyPr/>
          <a:lstStyle/>
          <a:p>
            <a:fld id="{4A115DCE-D734-4469-925A-7A52CA6E3687}" type="slidenum">
              <a:rPr lang="es-ES" smtClean="0"/>
              <a:pPr/>
              <a:t>13</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s-ES" dirty="0"/>
          </a:p>
        </p:txBody>
      </p:sp>
      <p:sp>
        <p:nvSpPr>
          <p:cNvPr id="4" name="Espace réservé du numéro de diapositive 3"/>
          <p:cNvSpPr>
            <a:spLocks noGrp="1"/>
          </p:cNvSpPr>
          <p:nvPr>
            <p:ph type="sldNum" sz="quarter" idx="10"/>
          </p:nvPr>
        </p:nvSpPr>
        <p:spPr/>
        <p:txBody>
          <a:bodyPr/>
          <a:lstStyle/>
          <a:p>
            <a:fld id="{4A115DCE-D734-4469-925A-7A52CA6E3687}" type="slidenum">
              <a:rPr lang="es-ES" smtClean="0"/>
              <a:pPr/>
              <a:t>14</a:t>
            </a:fld>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s-ES" dirty="0"/>
          </a:p>
        </p:txBody>
      </p:sp>
      <p:sp>
        <p:nvSpPr>
          <p:cNvPr id="4" name="Espace réservé du numéro de diapositive 3"/>
          <p:cNvSpPr>
            <a:spLocks noGrp="1"/>
          </p:cNvSpPr>
          <p:nvPr>
            <p:ph type="sldNum" sz="quarter" idx="10"/>
          </p:nvPr>
        </p:nvSpPr>
        <p:spPr/>
        <p:txBody>
          <a:bodyPr/>
          <a:lstStyle/>
          <a:p>
            <a:fld id="{4A115DCE-D734-4469-925A-7A52CA6E3687}" type="slidenum">
              <a:rPr lang="es-ES" smtClean="0"/>
              <a:pPr/>
              <a:t>15</a:t>
            </a:fld>
            <a:endParaRPr lang="es-E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s-ES" dirty="0"/>
          </a:p>
        </p:txBody>
      </p:sp>
      <p:sp>
        <p:nvSpPr>
          <p:cNvPr id="4" name="Espace réservé du numéro de diapositive 3"/>
          <p:cNvSpPr>
            <a:spLocks noGrp="1"/>
          </p:cNvSpPr>
          <p:nvPr>
            <p:ph type="sldNum" sz="quarter" idx="10"/>
          </p:nvPr>
        </p:nvSpPr>
        <p:spPr/>
        <p:txBody>
          <a:bodyPr/>
          <a:lstStyle/>
          <a:p>
            <a:fld id="{4A115DCE-D734-4469-925A-7A52CA6E3687}" type="slidenum">
              <a:rPr lang="es-ES" smtClean="0"/>
              <a:pPr/>
              <a:t>16</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02AA0403-BC16-4B17-9E74-299BB1445BF6}" type="datetimeFigureOut">
              <a:rPr lang="es-ES" smtClean="0"/>
              <a:pPr/>
              <a:t>13/07/2015</a:t>
            </a:fld>
            <a:endParaRPr lang="es-ES"/>
          </a:p>
        </p:txBody>
      </p:sp>
      <p:sp>
        <p:nvSpPr>
          <p:cNvPr id="19" name="Espace réservé du pied de page 18"/>
          <p:cNvSpPr>
            <a:spLocks noGrp="1"/>
          </p:cNvSpPr>
          <p:nvPr>
            <p:ph type="ftr" sz="quarter" idx="11"/>
          </p:nvPr>
        </p:nvSpPr>
        <p:spPr/>
        <p:txBody>
          <a:bodyPr/>
          <a:lstStyle/>
          <a:p>
            <a:endParaRPr lang="es-ES"/>
          </a:p>
        </p:txBody>
      </p:sp>
      <p:sp>
        <p:nvSpPr>
          <p:cNvPr id="27" name="Espace réservé du numéro de diapositive 26"/>
          <p:cNvSpPr>
            <a:spLocks noGrp="1"/>
          </p:cNvSpPr>
          <p:nvPr>
            <p:ph type="sldNum" sz="quarter" idx="12"/>
          </p:nvPr>
        </p:nvSpPr>
        <p:spPr/>
        <p:txBody>
          <a:bodyPr/>
          <a:lstStyle/>
          <a:p>
            <a:fld id="{859698F3-E684-491F-87B6-1D5546D6AF54}" type="slidenum">
              <a:rPr lang="es-ES" smtClean="0"/>
              <a:pPr/>
              <a:t>‹N°›</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2AA0403-BC16-4B17-9E74-299BB1445BF6}" type="datetimeFigureOut">
              <a:rPr lang="es-ES" smtClean="0"/>
              <a:pPr/>
              <a:t>13/07/2015</a:t>
            </a:fld>
            <a:endParaRPr lang="es-ES"/>
          </a:p>
        </p:txBody>
      </p:sp>
      <p:sp>
        <p:nvSpPr>
          <p:cNvPr id="5" name="Espace réservé du pied de page 4"/>
          <p:cNvSpPr>
            <a:spLocks noGrp="1"/>
          </p:cNvSpPr>
          <p:nvPr>
            <p:ph type="ftr" sz="quarter" idx="11"/>
          </p:nvPr>
        </p:nvSpPr>
        <p:spPr/>
        <p:txBody>
          <a:bodyPr/>
          <a:lstStyle/>
          <a:p>
            <a:endParaRPr lang="es-ES"/>
          </a:p>
        </p:txBody>
      </p:sp>
      <p:sp>
        <p:nvSpPr>
          <p:cNvPr id="6" name="Espace réservé du numéro de diapositive 5"/>
          <p:cNvSpPr>
            <a:spLocks noGrp="1"/>
          </p:cNvSpPr>
          <p:nvPr>
            <p:ph type="sldNum" sz="quarter" idx="12"/>
          </p:nvPr>
        </p:nvSpPr>
        <p:spPr/>
        <p:txBody>
          <a:bodyPr/>
          <a:lstStyle/>
          <a:p>
            <a:fld id="{859698F3-E684-491F-87B6-1D5546D6AF54}" type="slidenum">
              <a:rPr lang="es-ES" smtClean="0"/>
              <a:pPr/>
              <a:t>‹N°›</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2AA0403-BC16-4B17-9E74-299BB1445BF6}" type="datetimeFigureOut">
              <a:rPr lang="es-ES" smtClean="0"/>
              <a:pPr/>
              <a:t>13/07/2015</a:t>
            </a:fld>
            <a:endParaRPr lang="es-ES"/>
          </a:p>
        </p:txBody>
      </p:sp>
      <p:sp>
        <p:nvSpPr>
          <p:cNvPr id="5" name="Espace réservé du pied de page 4"/>
          <p:cNvSpPr>
            <a:spLocks noGrp="1"/>
          </p:cNvSpPr>
          <p:nvPr>
            <p:ph type="ftr" sz="quarter" idx="11"/>
          </p:nvPr>
        </p:nvSpPr>
        <p:spPr/>
        <p:txBody>
          <a:bodyPr/>
          <a:lstStyle/>
          <a:p>
            <a:endParaRPr lang="es-ES"/>
          </a:p>
        </p:txBody>
      </p:sp>
      <p:sp>
        <p:nvSpPr>
          <p:cNvPr id="6" name="Espace réservé du numéro de diapositive 5"/>
          <p:cNvSpPr>
            <a:spLocks noGrp="1"/>
          </p:cNvSpPr>
          <p:nvPr>
            <p:ph type="sldNum" sz="quarter" idx="12"/>
          </p:nvPr>
        </p:nvSpPr>
        <p:spPr/>
        <p:txBody>
          <a:bodyPr/>
          <a:lstStyle/>
          <a:p>
            <a:fld id="{859698F3-E684-491F-87B6-1D5546D6AF54}" type="slidenum">
              <a:rPr lang="es-ES" smtClean="0"/>
              <a:pPr/>
              <a:t>‹N°›</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2AA0403-BC16-4B17-9E74-299BB1445BF6}" type="datetimeFigureOut">
              <a:rPr lang="es-ES" smtClean="0"/>
              <a:pPr/>
              <a:t>13/07/2015</a:t>
            </a:fld>
            <a:endParaRPr lang="es-ES"/>
          </a:p>
        </p:txBody>
      </p:sp>
      <p:sp>
        <p:nvSpPr>
          <p:cNvPr id="5" name="Espace réservé du pied de page 4"/>
          <p:cNvSpPr>
            <a:spLocks noGrp="1"/>
          </p:cNvSpPr>
          <p:nvPr>
            <p:ph type="ftr" sz="quarter" idx="11"/>
          </p:nvPr>
        </p:nvSpPr>
        <p:spPr/>
        <p:txBody>
          <a:bodyPr/>
          <a:lstStyle/>
          <a:p>
            <a:endParaRPr lang="es-ES"/>
          </a:p>
        </p:txBody>
      </p:sp>
      <p:sp>
        <p:nvSpPr>
          <p:cNvPr id="6" name="Espace réservé du numéro de diapositive 5"/>
          <p:cNvSpPr>
            <a:spLocks noGrp="1"/>
          </p:cNvSpPr>
          <p:nvPr>
            <p:ph type="sldNum" sz="quarter" idx="12"/>
          </p:nvPr>
        </p:nvSpPr>
        <p:spPr/>
        <p:txBody>
          <a:bodyPr/>
          <a:lstStyle/>
          <a:p>
            <a:fld id="{859698F3-E684-491F-87B6-1D5546D6AF54}" type="slidenum">
              <a:rPr lang="es-ES" smtClean="0"/>
              <a:pPr/>
              <a:t>‹N°›</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02AA0403-BC16-4B17-9E74-299BB1445BF6}" type="datetimeFigureOut">
              <a:rPr lang="es-ES" smtClean="0"/>
              <a:pPr/>
              <a:t>13/07/2015</a:t>
            </a:fld>
            <a:endParaRPr lang="es-ES"/>
          </a:p>
        </p:txBody>
      </p:sp>
      <p:sp>
        <p:nvSpPr>
          <p:cNvPr id="5" name="Espace réservé du pied de page 4"/>
          <p:cNvSpPr>
            <a:spLocks noGrp="1"/>
          </p:cNvSpPr>
          <p:nvPr>
            <p:ph type="ftr" sz="quarter" idx="11"/>
          </p:nvPr>
        </p:nvSpPr>
        <p:spPr/>
        <p:txBody>
          <a:bodyPr/>
          <a:lstStyle/>
          <a:p>
            <a:endParaRPr lang="es-ES"/>
          </a:p>
        </p:txBody>
      </p:sp>
      <p:sp>
        <p:nvSpPr>
          <p:cNvPr id="6" name="Espace réservé du numéro de diapositive 5"/>
          <p:cNvSpPr>
            <a:spLocks noGrp="1"/>
          </p:cNvSpPr>
          <p:nvPr>
            <p:ph type="sldNum" sz="quarter" idx="12"/>
          </p:nvPr>
        </p:nvSpPr>
        <p:spPr/>
        <p:txBody>
          <a:bodyPr/>
          <a:lstStyle/>
          <a:p>
            <a:fld id="{859698F3-E684-491F-87B6-1D5546D6AF54}" type="slidenum">
              <a:rPr lang="es-ES" smtClean="0"/>
              <a:pPr/>
              <a:t>‹N°›</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02AA0403-BC16-4B17-9E74-299BB1445BF6}" type="datetimeFigureOut">
              <a:rPr lang="es-ES" smtClean="0"/>
              <a:pPr/>
              <a:t>13/07/2015</a:t>
            </a:fld>
            <a:endParaRPr lang="es-ES"/>
          </a:p>
        </p:txBody>
      </p:sp>
      <p:sp>
        <p:nvSpPr>
          <p:cNvPr id="6" name="Espace réservé du pied de page 5"/>
          <p:cNvSpPr>
            <a:spLocks noGrp="1"/>
          </p:cNvSpPr>
          <p:nvPr>
            <p:ph type="ftr" sz="quarter" idx="11"/>
          </p:nvPr>
        </p:nvSpPr>
        <p:spPr/>
        <p:txBody>
          <a:bodyPr/>
          <a:lstStyle/>
          <a:p>
            <a:endParaRPr lang="es-ES"/>
          </a:p>
        </p:txBody>
      </p:sp>
      <p:sp>
        <p:nvSpPr>
          <p:cNvPr id="7" name="Espace réservé du numéro de diapositive 6"/>
          <p:cNvSpPr>
            <a:spLocks noGrp="1"/>
          </p:cNvSpPr>
          <p:nvPr>
            <p:ph type="sldNum" sz="quarter" idx="12"/>
          </p:nvPr>
        </p:nvSpPr>
        <p:spPr/>
        <p:txBody>
          <a:bodyPr/>
          <a:lstStyle/>
          <a:p>
            <a:fld id="{859698F3-E684-491F-87B6-1D5546D6AF54}" type="slidenum">
              <a:rPr lang="es-ES" smtClean="0"/>
              <a:pPr/>
              <a:t>‹N°›</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02AA0403-BC16-4B17-9E74-299BB1445BF6}" type="datetimeFigureOut">
              <a:rPr lang="es-ES" smtClean="0"/>
              <a:pPr/>
              <a:t>13/07/2015</a:t>
            </a:fld>
            <a:endParaRPr lang="es-ES"/>
          </a:p>
        </p:txBody>
      </p:sp>
      <p:sp>
        <p:nvSpPr>
          <p:cNvPr id="8" name="Espace réservé du pied de page 7"/>
          <p:cNvSpPr>
            <a:spLocks noGrp="1"/>
          </p:cNvSpPr>
          <p:nvPr>
            <p:ph type="ftr" sz="quarter" idx="11"/>
          </p:nvPr>
        </p:nvSpPr>
        <p:spPr/>
        <p:txBody>
          <a:bodyPr/>
          <a:lstStyle/>
          <a:p>
            <a:endParaRPr lang="es-ES"/>
          </a:p>
        </p:txBody>
      </p:sp>
      <p:sp>
        <p:nvSpPr>
          <p:cNvPr id="9" name="Espace réservé du numéro de diapositive 8"/>
          <p:cNvSpPr>
            <a:spLocks noGrp="1"/>
          </p:cNvSpPr>
          <p:nvPr>
            <p:ph type="sldNum" sz="quarter" idx="12"/>
          </p:nvPr>
        </p:nvSpPr>
        <p:spPr/>
        <p:txBody>
          <a:bodyPr/>
          <a:lstStyle/>
          <a:p>
            <a:fld id="{859698F3-E684-491F-87B6-1D5546D6AF54}" type="slidenum">
              <a:rPr lang="es-ES" smtClean="0"/>
              <a:pPr/>
              <a:t>‹N°›</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02AA0403-BC16-4B17-9E74-299BB1445BF6}" type="datetimeFigureOut">
              <a:rPr lang="es-ES" smtClean="0"/>
              <a:pPr/>
              <a:t>13/07/2015</a:t>
            </a:fld>
            <a:endParaRPr lang="es-ES"/>
          </a:p>
        </p:txBody>
      </p:sp>
      <p:sp>
        <p:nvSpPr>
          <p:cNvPr id="4" name="Espace réservé du pied de page 3"/>
          <p:cNvSpPr>
            <a:spLocks noGrp="1"/>
          </p:cNvSpPr>
          <p:nvPr>
            <p:ph type="ftr" sz="quarter" idx="11"/>
          </p:nvPr>
        </p:nvSpPr>
        <p:spPr/>
        <p:txBody>
          <a:bodyPr/>
          <a:lstStyle/>
          <a:p>
            <a:endParaRPr lang="es-ES"/>
          </a:p>
        </p:txBody>
      </p:sp>
      <p:sp>
        <p:nvSpPr>
          <p:cNvPr id="5" name="Espace réservé du numéro de diapositive 4"/>
          <p:cNvSpPr>
            <a:spLocks noGrp="1"/>
          </p:cNvSpPr>
          <p:nvPr>
            <p:ph type="sldNum" sz="quarter" idx="12"/>
          </p:nvPr>
        </p:nvSpPr>
        <p:spPr/>
        <p:txBody>
          <a:bodyPr/>
          <a:lstStyle/>
          <a:p>
            <a:fld id="{859698F3-E684-491F-87B6-1D5546D6AF54}" type="slidenum">
              <a:rPr lang="es-ES" smtClean="0"/>
              <a:pPr/>
              <a:t>‹N°›</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2AA0403-BC16-4B17-9E74-299BB1445BF6}" type="datetimeFigureOut">
              <a:rPr lang="es-ES" smtClean="0"/>
              <a:pPr/>
              <a:t>13/07/2015</a:t>
            </a:fld>
            <a:endParaRPr lang="es-ES"/>
          </a:p>
        </p:txBody>
      </p:sp>
      <p:sp>
        <p:nvSpPr>
          <p:cNvPr id="3" name="Espace réservé du pied de page 2"/>
          <p:cNvSpPr>
            <a:spLocks noGrp="1"/>
          </p:cNvSpPr>
          <p:nvPr>
            <p:ph type="ftr" sz="quarter" idx="11"/>
          </p:nvPr>
        </p:nvSpPr>
        <p:spPr/>
        <p:txBody>
          <a:bodyPr/>
          <a:lstStyle/>
          <a:p>
            <a:endParaRPr lang="es-ES"/>
          </a:p>
        </p:txBody>
      </p:sp>
      <p:sp>
        <p:nvSpPr>
          <p:cNvPr id="4" name="Espace réservé du numéro de diapositive 3"/>
          <p:cNvSpPr>
            <a:spLocks noGrp="1"/>
          </p:cNvSpPr>
          <p:nvPr>
            <p:ph type="sldNum" sz="quarter" idx="12"/>
          </p:nvPr>
        </p:nvSpPr>
        <p:spPr/>
        <p:txBody>
          <a:bodyPr/>
          <a:lstStyle/>
          <a:p>
            <a:fld id="{859698F3-E684-491F-87B6-1D5546D6AF54}" type="slidenum">
              <a:rPr lang="es-ES" smtClean="0"/>
              <a:pPr/>
              <a:t>‹N°›</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02AA0403-BC16-4B17-9E74-299BB1445BF6}" type="datetimeFigureOut">
              <a:rPr lang="es-ES" smtClean="0"/>
              <a:pPr/>
              <a:t>13/07/2015</a:t>
            </a:fld>
            <a:endParaRPr lang="es-ES"/>
          </a:p>
        </p:txBody>
      </p:sp>
      <p:sp>
        <p:nvSpPr>
          <p:cNvPr id="6" name="Espace réservé du pied de page 5"/>
          <p:cNvSpPr>
            <a:spLocks noGrp="1"/>
          </p:cNvSpPr>
          <p:nvPr>
            <p:ph type="ftr" sz="quarter" idx="11"/>
          </p:nvPr>
        </p:nvSpPr>
        <p:spPr/>
        <p:txBody>
          <a:bodyPr/>
          <a:lstStyle/>
          <a:p>
            <a:endParaRPr lang="es-ES"/>
          </a:p>
        </p:txBody>
      </p:sp>
      <p:sp>
        <p:nvSpPr>
          <p:cNvPr id="7" name="Espace réservé du numéro de diapositive 6"/>
          <p:cNvSpPr>
            <a:spLocks noGrp="1"/>
          </p:cNvSpPr>
          <p:nvPr>
            <p:ph type="sldNum" sz="quarter" idx="12"/>
          </p:nvPr>
        </p:nvSpPr>
        <p:spPr/>
        <p:txBody>
          <a:bodyPr/>
          <a:lstStyle/>
          <a:p>
            <a:fld id="{859698F3-E684-491F-87B6-1D5546D6AF54}" type="slidenum">
              <a:rPr lang="es-ES" smtClean="0"/>
              <a:pPr/>
              <a:t>‹N°›</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02AA0403-BC16-4B17-9E74-299BB1445BF6}" type="datetimeFigureOut">
              <a:rPr lang="es-ES" smtClean="0"/>
              <a:pPr/>
              <a:t>13/07/2015</a:t>
            </a:fld>
            <a:endParaRPr lang="es-ES"/>
          </a:p>
        </p:txBody>
      </p:sp>
      <p:sp>
        <p:nvSpPr>
          <p:cNvPr id="6" name="Espace réservé du pied de page 5"/>
          <p:cNvSpPr>
            <a:spLocks noGrp="1"/>
          </p:cNvSpPr>
          <p:nvPr>
            <p:ph type="ftr" sz="quarter" idx="11"/>
          </p:nvPr>
        </p:nvSpPr>
        <p:spPr/>
        <p:txBody>
          <a:bodyPr/>
          <a:lstStyle/>
          <a:p>
            <a:endParaRPr lang="es-ES"/>
          </a:p>
        </p:txBody>
      </p:sp>
      <p:sp>
        <p:nvSpPr>
          <p:cNvPr id="7" name="Espace réservé du numéro de diapositive 6"/>
          <p:cNvSpPr>
            <a:spLocks noGrp="1"/>
          </p:cNvSpPr>
          <p:nvPr>
            <p:ph type="sldNum" sz="quarter" idx="12"/>
          </p:nvPr>
        </p:nvSpPr>
        <p:spPr>
          <a:xfrm>
            <a:off x="8077200" y="6356350"/>
            <a:ext cx="609600" cy="365125"/>
          </a:xfrm>
        </p:spPr>
        <p:txBody>
          <a:bodyPr/>
          <a:lstStyle/>
          <a:p>
            <a:fld id="{859698F3-E684-491F-87B6-1D5546D6AF54}" type="slidenum">
              <a:rPr lang="es-ES" smtClean="0"/>
              <a:pPr/>
              <a:t>‹N°›</a:t>
            </a:fld>
            <a:endParaRPr lang="es-ES"/>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Click to modify the style of the title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Click to modify the styles of the text of the mask</a:t>
            </a:r>
          </a:p>
          <a:p>
            <a:pPr lvl="1" eaLnBrk="1" latinLnBrk="0" hangingPunct="1"/>
            <a:r>
              <a:rPr kumimoji="0" lang="fr-FR" smtClean="0"/>
              <a:t>Second level</a:t>
            </a:r>
          </a:p>
          <a:p>
            <a:pPr lvl="2" eaLnBrk="1" latinLnBrk="0" hangingPunct="1"/>
            <a:r>
              <a:rPr kumimoji="0" lang="fr-FR" smtClean="0"/>
              <a:t>Third level</a:t>
            </a:r>
          </a:p>
          <a:p>
            <a:pPr lvl="3" eaLnBrk="1" latinLnBrk="0" hangingPunct="1"/>
            <a:r>
              <a:rPr kumimoji="0" lang="fr-FR" smtClean="0"/>
              <a:t>Fourth level</a:t>
            </a:r>
          </a:p>
          <a:p>
            <a:pPr lvl="4" eaLnBrk="1" latinLnBrk="0" hangingPunct="1"/>
            <a:r>
              <a:rPr kumimoji="0" lang="fr-FR" smtClean="0"/>
              <a:t>Fifth level</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2AA0403-BC16-4B17-9E74-299BB1445BF6}" type="datetimeFigureOut">
              <a:rPr lang="es-ES" smtClean="0"/>
              <a:pPr/>
              <a:t>13/07/2015</a:t>
            </a:fld>
            <a:endParaRPr lang="es-ES"/>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59698F3-E684-491F-87B6-1D5546D6AF54}" type="slidenum">
              <a:rPr lang="es-ES" smtClean="0"/>
              <a:pPr/>
              <a:t>‹N°›</a:t>
            </a:fld>
            <a:endParaRPr lang="es-ES"/>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1268760"/>
            <a:ext cx="7851648" cy="1828800"/>
          </a:xfrm>
        </p:spPr>
        <p:txBody>
          <a:bodyPr>
            <a:normAutofit/>
          </a:bodyPr>
          <a:lstStyle/>
          <a:p>
            <a:pPr algn="ctr"/>
            <a:r>
              <a:rPr lang="es-ES" dirty="0" err="1" smtClean="0">
                <a:solidFill>
                  <a:srgbClr val="FFC000"/>
                </a:solidFill>
              </a:rPr>
              <a:t>Is</a:t>
            </a:r>
            <a:r>
              <a:rPr lang="es-ES" dirty="0" smtClean="0">
                <a:solidFill>
                  <a:srgbClr val="FFC000"/>
                </a:solidFill>
              </a:rPr>
              <a:t> </a:t>
            </a:r>
            <a:r>
              <a:rPr lang="es-ES" dirty="0" err="1" smtClean="0">
                <a:solidFill>
                  <a:srgbClr val="FFC000"/>
                </a:solidFill>
              </a:rPr>
              <a:t>m</a:t>
            </a:r>
            <a:r>
              <a:rPr lang="es-ES" dirty="0" err="1" smtClean="0">
                <a:solidFill>
                  <a:srgbClr val="FFC000"/>
                </a:solidFill>
              </a:rPr>
              <a:t>enopause</a:t>
            </a:r>
            <a:r>
              <a:rPr lang="es-ES" dirty="0" smtClean="0">
                <a:solidFill>
                  <a:srgbClr val="FFC000"/>
                </a:solidFill>
              </a:rPr>
              <a:t/>
            </a:r>
            <a:br>
              <a:rPr lang="es-ES" dirty="0" smtClean="0">
                <a:solidFill>
                  <a:srgbClr val="FFC000"/>
                </a:solidFill>
              </a:rPr>
            </a:br>
            <a:r>
              <a:rPr lang="es-ES" dirty="0" smtClean="0">
                <a:solidFill>
                  <a:srgbClr val="FFC000"/>
                </a:solidFill>
              </a:rPr>
              <a:t> </a:t>
            </a:r>
            <a:r>
              <a:rPr lang="es-ES" dirty="0" smtClean="0">
                <a:solidFill>
                  <a:srgbClr val="FFC000"/>
                </a:solidFill>
              </a:rPr>
              <a:t>a </a:t>
            </a:r>
            <a:r>
              <a:rPr lang="es-ES" dirty="0" err="1" smtClean="0">
                <a:solidFill>
                  <a:srgbClr val="FFC000"/>
                </a:solidFill>
              </a:rPr>
              <a:t>disease</a:t>
            </a:r>
            <a:r>
              <a:rPr lang="es-ES" dirty="0" smtClean="0">
                <a:solidFill>
                  <a:srgbClr val="FFC000"/>
                </a:solidFill>
              </a:rPr>
              <a:t>?</a:t>
            </a:r>
            <a:endParaRPr lang="es-ES" dirty="0">
              <a:solidFill>
                <a:srgbClr val="FFC000"/>
              </a:solidFill>
            </a:endParaRPr>
          </a:p>
        </p:txBody>
      </p:sp>
      <p:sp>
        <p:nvSpPr>
          <p:cNvPr id="3" name="Sous-titre 2"/>
          <p:cNvSpPr>
            <a:spLocks noGrp="1"/>
          </p:cNvSpPr>
          <p:nvPr>
            <p:ph type="subTitle" idx="1"/>
          </p:nvPr>
        </p:nvSpPr>
        <p:spPr>
          <a:xfrm>
            <a:off x="539552" y="3645024"/>
            <a:ext cx="7854696" cy="1752600"/>
          </a:xfrm>
        </p:spPr>
        <p:txBody>
          <a:bodyPr>
            <a:normAutofit/>
          </a:bodyPr>
          <a:lstStyle/>
          <a:p>
            <a:pPr algn="ctr"/>
            <a:r>
              <a:rPr lang="es-ES" sz="3600" dirty="0" smtClean="0"/>
              <a:t>Dr. Georges Debled</a:t>
            </a:r>
            <a:endParaRPr lang="es-ES" sz="3600" dirty="0"/>
          </a:p>
        </p:txBody>
      </p:sp>
      <p:sp>
        <p:nvSpPr>
          <p:cNvPr id="4" name="ZoneTexte 3"/>
          <p:cNvSpPr txBox="1"/>
          <p:nvPr/>
        </p:nvSpPr>
        <p:spPr>
          <a:xfrm>
            <a:off x="6407696" y="6021288"/>
            <a:ext cx="2736304" cy="369332"/>
          </a:xfrm>
          <a:prstGeom prst="rect">
            <a:avLst/>
          </a:prstGeom>
          <a:noFill/>
        </p:spPr>
        <p:txBody>
          <a:bodyPr wrap="square" rtlCol="0">
            <a:spAutoFit/>
          </a:bodyPr>
          <a:lstStyle/>
          <a:p>
            <a:r>
              <a:rPr lang="es-ES" dirty="0" smtClean="0">
                <a:solidFill>
                  <a:srgbClr val="FFC000"/>
                </a:solidFill>
              </a:rPr>
              <a:t>www.georgesdebled.org</a:t>
            </a:r>
            <a:endParaRPr lang="es-ES" dirty="0">
              <a:solidFill>
                <a:srgbClr val="FFC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7544" y="5029200"/>
            <a:ext cx="8280920" cy="1828800"/>
          </a:xfrm>
        </p:spPr>
        <p:txBody>
          <a:bodyPr>
            <a:normAutofit fontScale="90000"/>
          </a:bodyPr>
          <a:lstStyle/>
          <a:p>
            <a:pPr algn="ctr"/>
            <a:r>
              <a:rPr lang="es-ES" dirty="0" err="1" smtClean="0">
                <a:solidFill>
                  <a:srgbClr val="FFC000"/>
                </a:solidFill>
              </a:rPr>
              <a:t>Definition</a:t>
            </a:r>
            <a:r>
              <a:rPr lang="es-ES" dirty="0" smtClean="0">
                <a:solidFill>
                  <a:srgbClr val="FFC000"/>
                </a:solidFill>
              </a:rPr>
              <a:t> of the </a:t>
            </a:r>
            <a:r>
              <a:rPr lang="es-ES" dirty="0" smtClean="0">
                <a:solidFill>
                  <a:srgbClr val="FFC000"/>
                </a:solidFill>
              </a:rPr>
              <a:t/>
            </a:r>
            <a:br>
              <a:rPr lang="es-ES" dirty="0" smtClean="0">
                <a:solidFill>
                  <a:srgbClr val="FFC000"/>
                </a:solidFill>
              </a:rPr>
            </a:br>
            <a:r>
              <a:rPr lang="es-ES" dirty="0" err="1" smtClean="0">
                <a:solidFill>
                  <a:srgbClr val="FFC000"/>
                </a:solidFill>
              </a:rPr>
              <a:t>menopause</a:t>
            </a:r>
            <a:r>
              <a:rPr lang="es-ES" dirty="0" smtClean="0">
                <a:solidFill>
                  <a:srgbClr val="FFC000"/>
                </a:solidFill>
              </a:rPr>
              <a:t> </a:t>
            </a:r>
            <a:r>
              <a:rPr lang="es-ES" dirty="0" err="1" smtClean="0">
                <a:solidFill>
                  <a:srgbClr val="FFC000"/>
                </a:solidFill>
              </a:rPr>
              <a:t>disease</a:t>
            </a:r>
            <a:r>
              <a:rPr lang="es-ES" dirty="0" smtClean="0">
                <a:solidFill>
                  <a:srgbClr val="FFC000"/>
                </a:solidFill>
              </a:rPr>
              <a:t> </a:t>
            </a:r>
            <a:r>
              <a:rPr lang="es-ES" dirty="0" smtClean="0">
                <a:solidFill>
                  <a:srgbClr val="FFC000"/>
                </a:solidFill>
              </a:rPr>
              <a:t/>
            </a:r>
            <a:br>
              <a:rPr lang="es-ES" dirty="0" smtClean="0">
                <a:solidFill>
                  <a:srgbClr val="FFC000"/>
                </a:solidFill>
              </a:rPr>
            </a:br>
            <a:r>
              <a:rPr lang="es-ES" dirty="0" smtClean="0">
                <a:solidFill>
                  <a:srgbClr val="FFC000"/>
                </a:solidFill>
              </a:rPr>
              <a:t/>
            </a:r>
            <a:br>
              <a:rPr lang="es-ES" dirty="0" smtClean="0">
                <a:solidFill>
                  <a:srgbClr val="FFC000"/>
                </a:solidFill>
              </a:rPr>
            </a:br>
            <a:r>
              <a:rPr lang="fr-FR" sz="3100" dirty="0" smtClean="0">
                <a:solidFill>
                  <a:srgbClr val="FFC000"/>
                </a:solidFill>
              </a:rPr>
              <a:t>The </a:t>
            </a:r>
            <a:r>
              <a:rPr lang="fr-FR" sz="3100" dirty="0" err="1" smtClean="0">
                <a:solidFill>
                  <a:srgbClr val="FFC000"/>
                </a:solidFill>
              </a:rPr>
              <a:t>menopause</a:t>
            </a:r>
            <a:r>
              <a:rPr lang="fr-FR" sz="3100" dirty="0" smtClean="0">
                <a:solidFill>
                  <a:srgbClr val="FFC000"/>
                </a:solidFill>
              </a:rPr>
              <a:t> </a:t>
            </a:r>
            <a:r>
              <a:rPr lang="fr-FR" sz="3100" dirty="0" err="1" smtClean="0">
                <a:solidFill>
                  <a:srgbClr val="FFC000"/>
                </a:solidFill>
              </a:rPr>
              <a:t>disease</a:t>
            </a:r>
            <a:r>
              <a:rPr lang="fr-FR" sz="3100" dirty="0" smtClean="0">
                <a:solidFill>
                  <a:srgbClr val="FFC000"/>
                </a:solidFill>
              </a:rPr>
              <a:t> </a:t>
            </a:r>
            <a:r>
              <a:rPr lang="fr-FR" sz="3100" dirty="0" smtClean="0">
                <a:solidFill>
                  <a:srgbClr val="FFC000"/>
                </a:solidFill>
              </a:rPr>
              <a:t>is the whole of the physiopathological and psychopathological modifications</a:t>
            </a:r>
            <a:br>
              <a:rPr lang="fr-FR" sz="3100" dirty="0" smtClean="0">
                <a:solidFill>
                  <a:srgbClr val="FFC000"/>
                </a:solidFill>
              </a:rPr>
            </a:br>
            <a:r>
              <a:rPr lang="fr-FR" sz="3100" dirty="0" smtClean="0">
                <a:solidFill>
                  <a:srgbClr val="FFC000"/>
                </a:solidFill>
              </a:rPr>
              <a:t>caused by the acute or progressive reduction in </a:t>
            </a:r>
            <a:r>
              <a:rPr lang="fr-FR" sz="3100" dirty="0" err="1" smtClean="0">
                <a:solidFill>
                  <a:srgbClr val="FFC000"/>
                </a:solidFill>
              </a:rPr>
              <a:t>androgens</a:t>
            </a:r>
            <a:r>
              <a:rPr lang="fr-FR" sz="3100" dirty="0" smtClean="0">
                <a:solidFill>
                  <a:srgbClr val="FFC000"/>
                </a:solidFill>
              </a:rPr>
              <a:t>’ production</a:t>
            </a:r>
            <a:r>
              <a:rPr lang="fr-FR" sz="3100" dirty="0" smtClean="0">
                <a:solidFill>
                  <a:srgbClr val="FFC000"/>
                </a:solidFill>
              </a:rPr>
              <a:t/>
            </a:r>
            <a:br>
              <a:rPr lang="fr-FR" sz="3100" dirty="0" smtClean="0">
                <a:solidFill>
                  <a:srgbClr val="FFC000"/>
                </a:solidFill>
              </a:rPr>
            </a:br>
            <a:r>
              <a:rPr lang="fr-FR" sz="3100" dirty="0" smtClean="0">
                <a:solidFill>
                  <a:srgbClr val="FFC000"/>
                </a:solidFill>
              </a:rPr>
              <a:t>after the </a:t>
            </a:r>
            <a:r>
              <a:rPr lang="fr-FR" sz="3100" dirty="0" err="1" smtClean="0">
                <a:solidFill>
                  <a:srgbClr val="FFC000"/>
                </a:solidFill>
              </a:rPr>
              <a:t>definitive</a:t>
            </a:r>
            <a:r>
              <a:rPr lang="fr-FR" sz="3100" dirty="0" smtClean="0">
                <a:solidFill>
                  <a:srgbClr val="FFC000"/>
                </a:solidFill>
              </a:rPr>
              <a:t> cessation of </a:t>
            </a:r>
            <a:r>
              <a:rPr lang="fr-FR" sz="3100" dirty="0" smtClean="0">
                <a:solidFill>
                  <a:srgbClr val="FFC000"/>
                </a:solidFill>
              </a:rPr>
              <a:t>menstruations</a:t>
            </a:r>
            <a:r>
              <a:rPr lang="fr-FR" sz="3100" dirty="0" smtClean="0"/>
              <a:t/>
            </a:r>
            <a:br>
              <a:rPr lang="fr-FR" sz="3100" dirty="0" smtClean="0"/>
            </a:br>
            <a:r>
              <a:rPr lang="es-ES" dirty="0" smtClean="0">
                <a:solidFill>
                  <a:srgbClr val="FFC000"/>
                </a:solidFill>
              </a:rPr>
              <a:t/>
            </a:r>
            <a:br>
              <a:rPr lang="es-ES" dirty="0" smtClean="0">
                <a:solidFill>
                  <a:srgbClr val="FFC000"/>
                </a:solidFill>
              </a:rPr>
            </a:br>
            <a:endParaRPr lang="es-ES" dirty="0">
              <a:solidFill>
                <a:srgbClr val="FFC000"/>
              </a:solidFill>
            </a:endParaRPr>
          </a:p>
        </p:txBody>
      </p:sp>
      <p:sp>
        <p:nvSpPr>
          <p:cNvPr id="4" name="ZoneTexte 3"/>
          <p:cNvSpPr txBox="1"/>
          <p:nvPr/>
        </p:nvSpPr>
        <p:spPr>
          <a:xfrm>
            <a:off x="6407696" y="6021288"/>
            <a:ext cx="2736304" cy="369332"/>
          </a:xfrm>
          <a:prstGeom prst="rect">
            <a:avLst/>
          </a:prstGeom>
          <a:noFill/>
        </p:spPr>
        <p:txBody>
          <a:bodyPr wrap="square" rtlCol="0">
            <a:spAutoFit/>
          </a:bodyPr>
          <a:lstStyle/>
          <a:p>
            <a:r>
              <a:rPr lang="es-ES" dirty="0" smtClean="0">
                <a:solidFill>
                  <a:srgbClr val="FFC000"/>
                </a:solidFill>
              </a:rPr>
              <a:t>www.georgesdebled.org</a:t>
            </a:r>
            <a:endParaRPr lang="es-ES" dirty="0">
              <a:solidFill>
                <a:srgbClr val="FFC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ZoneTexte 3"/>
          <p:cNvSpPr txBox="1"/>
          <p:nvPr/>
        </p:nvSpPr>
        <p:spPr>
          <a:xfrm>
            <a:off x="6407696" y="6021288"/>
            <a:ext cx="2736304" cy="369332"/>
          </a:xfrm>
          <a:prstGeom prst="rect">
            <a:avLst/>
          </a:prstGeom>
          <a:noFill/>
        </p:spPr>
        <p:txBody>
          <a:bodyPr wrap="square" rtlCol="0">
            <a:spAutoFit/>
          </a:bodyPr>
          <a:lstStyle/>
          <a:p>
            <a:r>
              <a:rPr lang="es-ES" dirty="0" smtClean="0">
                <a:solidFill>
                  <a:srgbClr val="FFC000"/>
                </a:solidFill>
              </a:rPr>
              <a:t>www.georgesdebled.org</a:t>
            </a:r>
            <a:endParaRPr lang="es-ES" dirty="0">
              <a:solidFill>
                <a:srgbClr val="FFC000"/>
              </a:solidFill>
            </a:endParaRPr>
          </a:p>
        </p:txBody>
      </p:sp>
      <p:graphicFrame>
        <p:nvGraphicFramePr>
          <p:cNvPr id="5" name="Tableau 4"/>
          <p:cNvGraphicFramePr>
            <a:graphicFrameLocks noGrp="1"/>
          </p:cNvGraphicFramePr>
          <p:nvPr/>
        </p:nvGraphicFramePr>
        <p:xfrm>
          <a:off x="0" y="0"/>
          <a:ext cx="9108504" cy="6696979"/>
        </p:xfrm>
        <a:graphic>
          <a:graphicData uri="http://schemas.openxmlformats.org/drawingml/2006/table">
            <a:tbl>
              <a:tblPr firstRow="1" bandRow="1">
                <a:tableStyleId>{5C22544A-7EE6-4342-B048-85BDC9FD1C3A}</a:tableStyleId>
              </a:tblPr>
              <a:tblGrid>
                <a:gridCol w="4770276"/>
                <a:gridCol w="4338228"/>
              </a:tblGrid>
              <a:tr h="881950">
                <a:tc gridSpan="2">
                  <a:txBody>
                    <a:bodyPr/>
                    <a:lstStyle/>
                    <a:p>
                      <a:pPr algn="ctr">
                        <a:lnSpc>
                          <a:spcPts val="1320"/>
                        </a:lnSpc>
                        <a:spcAft>
                          <a:spcPts val="1000"/>
                        </a:spcAft>
                      </a:pPr>
                      <a:endParaRPr lang="en-US" sz="1800" b="1" kern="1800" dirty="0" smtClean="0">
                        <a:solidFill>
                          <a:srgbClr val="FFC000"/>
                        </a:solidFill>
                        <a:latin typeface="Arial" pitchFamily="34" charset="0"/>
                        <a:ea typeface="Times New Roman"/>
                        <a:cs typeface="Arial" pitchFamily="34" charset="0"/>
                      </a:endParaRPr>
                    </a:p>
                    <a:p>
                      <a:pPr algn="ctr">
                        <a:lnSpc>
                          <a:spcPts val="1320"/>
                        </a:lnSpc>
                        <a:spcAft>
                          <a:spcPts val="1000"/>
                        </a:spcAft>
                      </a:pPr>
                      <a:r>
                        <a:rPr lang="en-US" sz="2800" b="1" kern="1800" dirty="0" smtClean="0">
                          <a:solidFill>
                            <a:srgbClr val="FFC000"/>
                          </a:solidFill>
                          <a:latin typeface="Arial" pitchFamily="34" charset="0"/>
                          <a:ea typeface="Times New Roman"/>
                          <a:cs typeface="Arial" pitchFamily="34" charset="0"/>
                        </a:rPr>
                        <a:t>The </a:t>
                      </a:r>
                      <a:r>
                        <a:rPr lang="en-US" sz="2800" b="1" kern="1800" dirty="0" smtClean="0">
                          <a:solidFill>
                            <a:srgbClr val="FFC000"/>
                          </a:solidFill>
                          <a:latin typeface="Arial" pitchFamily="34" charset="0"/>
                          <a:ea typeface="Times New Roman"/>
                          <a:cs typeface="Arial" pitchFamily="34" charset="0"/>
                        </a:rPr>
                        <a:t>defect </a:t>
                      </a:r>
                      <a:r>
                        <a:rPr lang="en-US" sz="2800" b="1" kern="1800" baseline="0" dirty="0" smtClean="0">
                          <a:solidFill>
                            <a:srgbClr val="FFC000"/>
                          </a:solidFill>
                          <a:latin typeface="Arial" pitchFamily="34" charset="0"/>
                          <a:ea typeface="Times New Roman"/>
                          <a:cs typeface="Arial" pitchFamily="34" charset="0"/>
                        </a:rPr>
                        <a:t>of androgens’ production</a:t>
                      </a:r>
                    </a:p>
                    <a:p>
                      <a:pPr algn="ctr">
                        <a:lnSpc>
                          <a:spcPts val="1320"/>
                        </a:lnSpc>
                        <a:spcAft>
                          <a:spcPts val="1000"/>
                        </a:spcAft>
                      </a:pPr>
                      <a:endParaRPr lang="en-US" sz="2800" b="1" kern="1800" baseline="0" dirty="0" smtClean="0">
                        <a:solidFill>
                          <a:srgbClr val="FFC000"/>
                        </a:solidFill>
                        <a:latin typeface="Arial" pitchFamily="34" charset="0"/>
                        <a:ea typeface="Times New Roman"/>
                        <a:cs typeface="Arial" pitchFamily="34" charset="0"/>
                      </a:endParaRPr>
                    </a:p>
                    <a:p>
                      <a:pPr algn="ctr">
                        <a:lnSpc>
                          <a:spcPts val="1320"/>
                        </a:lnSpc>
                        <a:spcAft>
                          <a:spcPts val="1000"/>
                        </a:spcAft>
                      </a:pPr>
                      <a:r>
                        <a:rPr lang="en-US" sz="2800" b="1" kern="1800" baseline="0" dirty="0" smtClean="0">
                          <a:solidFill>
                            <a:srgbClr val="FFC000"/>
                          </a:solidFill>
                          <a:latin typeface="Arial" pitchFamily="34" charset="0"/>
                          <a:ea typeface="Times New Roman"/>
                          <a:cs typeface="Arial" pitchFamily="34" charset="0"/>
                        </a:rPr>
                        <a:t>is the cause of</a:t>
                      </a:r>
                      <a:endParaRPr lang="es-ES" sz="2800" dirty="0" smtClean="0">
                        <a:solidFill>
                          <a:srgbClr val="FFC000"/>
                        </a:solidFill>
                        <a:latin typeface="Arial" pitchFamily="34" charset="0"/>
                        <a:ea typeface="Calibri"/>
                        <a:cs typeface="Arial" pitchFamily="34" charset="0"/>
                      </a:endParaRPr>
                    </a:p>
                  </a:txBody>
                  <a:tcPr/>
                </a:tc>
                <a:tc hMerge="1">
                  <a:txBody>
                    <a:bodyPr/>
                    <a:lstStyle/>
                    <a:p>
                      <a:endParaRPr lang="es-ES"/>
                    </a:p>
                  </a:txBody>
                  <a:tcPr/>
                </a:tc>
              </a:tr>
              <a:tr h="410819">
                <a:tc gridSpan="2">
                  <a:txBody>
                    <a:bodyPr/>
                    <a:lstStyle/>
                    <a:p>
                      <a:pPr algn="ctr"/>
                      <a:r>
                        <a:rPr lang="es-ES" b="1" dirty="0" err="1" smtClean="0">
                          <a:solidFill>
                            <a:schemeClr val="bg1"/>
                          </a:solidFill>
                          <a:latin typeface="Arial" pitchFamily="34" charset="0"/>
                          <a:cs typeface="Arial" pitchFamily="34" charset="0"/>
                        </a:rPr>
                        <a:t>functional consequences</a:t>
                      </a:r>
                      <a:endParaRPr lang="es-ES" b="1" dirty="0">
                        <a:solidFill>
                          <a:schemeClr val="bg1"/>
                        </a:solidFill>
                        <a:latin typeface="Arial" pitchFamily="34" charset="0"/>
                        <a:cs typeface="Arial" pitchFamily="34" charset="0"/>
                      </a:endParaRPr>
                    </a:p>
                  </a:txBody>
                  <a:tcPr/>
                </a:tc>
                <a:tc hMerge="1">
                  <a:txBody>
                    <a:bodyPr/>
                    <a:lstStyle/>
                    <a:p>
                      <a:endParaRPr lang="es-ES"/>
                    </a:p>
                  </a:txBody>
                  <a:tcPr/>
                </a:tc>
              </a:tr>
              <a:tr h="765533">
                <a:tc gridSpan="2">
                  <a:txBody>
                    <a:bodyPr/>
                    <a:lstStyle/>
                    <a:p>
                      <a:pPr marL="342900" lvl="0" indent="-342900">
                        <a:lnSpc>
                          <a:spcPts val="1320"/>
                        </a:lnSpc>
                        <a:spcAft>
                          <a:spcPts val="0"/>
                        </a:spcAft>
                        <a:buFont typeface="Symbol"/>
                        <a:buNone/>
                      </a:pPr>
                      <a:endParaRPr lang="es-ES" sz="2000" b="0" dirty="0" smtClean="0">
                        <a:latin typeface="Arial" pitchFamily="34" charset="0"/>
                        <a:cs typeface="Arial" pitchFamily="34" charset="0"/>
                      </a:endParaRPr>
                    </a:p>
                    <a:p>
                      <a:pPr marL="342900" lvl="0" indent="-342900">
                        <a:lnSpc>
                          <a:spcPts val="1320"/>
                        </a:lnSpc>
                        <a:spcAft>
                          <a:spcPts val="0"/>
                        </a:spcAft>
                        <a:buFont typeface="Symbol"/>
                        <a:buNone/>
                      </a:pPr>
                      <a:endParaRPr lang="es-ES" sz="1800" b="0" dirty="0" smtClean="0">
                        <a:latin typeface="Arial" pitchFamily="34" charset="0"/>
                        <a:cs typeface="Arial" pitchFamily="34" charset="0"/>
                      </a:endParaRPr>
                    </a:p>
                    <a:p>
                      <a:pPr marL="342900" lvl="0" indent="-342900">
                        <a:lnSpc>
                          <a:spcPts val="1320"/>
                        </a:lnSpc>
                        <a:spcAft>
                          <a:spcPts val="0"/>
                        </a:spcAft>
                        <a:buFont typeface="Symbol"/>
                        <a:buNone/>
                      </a:pPr>
                      <a:r>
                        <a:rPr lang="es-ES" sz="1800" b="0" dirty="0" err="1" smtClean="0">
                          <a:latin typeface="Arial" pitchFamily="34" charset="0"/>
                          <a:cs typeface="Arial" pitchFamily="34" charset="0"/>
                        </a:rPr>
                        <a:t>Puffs</a:t>
                      </a:r>
                      <a:r>
                        <a:rPr lang="es-ES" sz="1800" b="0" dirty="0" smtClean="0">
                          <a:latin typeface="Arial" pitchFamily="34" charset="0"/>
                          <a:cs typeface="Arial" pitchFamily="34" charset="0"/>
                        </a:rPr>
                        <a:t> of </a:t>
                      </a:r>
                      <a:r>
                        <a:rPr lang="es-ES" sz="1800" b="0" dirty="0" err="1" smtClean="0">
                          <a:latin typeface="Arial" pitchFamily="34" charset="0"/>
                          <a:cs typeface="Arial" pitchFamily="34" charset="0"/>
                        </a:rPr>
                        <a:t>heat</a:t>
                      </a:r>
                      <a:r>
                        <a:rPr lang="es-ES" sz="1800" b="0" dirty="0" smtClean="0">
                          <a:latin typeface="Arial" pitchFamily="34" charset="0"/>
                          <a:cs typeface="Arial" pitchFamily="34" charset="0"/>
                        </a:rPr>
                        <a:t>, </a:t>
                      </a:r>
                      <a:r>
                        <a:rPr lang="es-ES" sz="1800" b="0" dirty="0" err="1" smtClean="0">
                          <a:latin typeface="Arial" pitchFamily="34" charset="0"/>
                          <a:cs typeface="Arial" pitchFamily="34" charset="0"/>
                        </a:rPr>
                        <a:t>irritability</a:t>
                      </a:r>
                      <a:r>
                        <a:rPr lang="es-ES" sz="1800" b="0" dirty="0" smtClean="0">
                          <a:latin typeface="Arial" pitchFamily="34" charset="0"/>
                          <a:cs typeface="Arial" pitchFamily="34" charset="0"/>
                        </a:rPr>
                        <a:t>, </a:t>
                      </a:r>
                      <a:r>
                        <a:rPr lang="es-ES" sz="1800" b="0" baseline="0" dirty="0" smtClean="0">
                          <a:latin typeface="Arial" pitchFamily="34" charset="0"/>
                          <a:cs typeface="Arial" pitchFamily="34" charset="0"/>
                        </a:rPr>
                        <a:t>intestinal </a:t>
                      </a:r>
                      <a:r>
                        <a:rPr lang="es-ES" sz="1800" b="0" baseline="0" dirty="0" err="1" smtClean="0">
                          <a:latin typeface="Arial" pitchFamily="34" charset="0"/>
                          <a:cs typeface="Arial" pitchFamily="34" charset="0"/>
                        </a:rPr>
                        <a:t>distension</a:t>
                      </a:r>
                      <a:r>
                        <a:rPr lang="es-ES" sz="1800" b="0" baseline="0" dirty="0" smtClean="0">
                          <a:latin typeface="Arial" pitchFamily="34" charset="0"/>
                          <a:cs typeface="Arial" pitchFamily="34" charset="0"/>
                        </a:rPr>
                        <a:t>, </a:t>
                      </a:r>
                      <a:r>
                        <a:rPr lang="es-ES" sz="1800" b="0" baseline="0" dirty="0" err="1" smtClean="0">
                          <a:latin typeface="Arial" pitchFamily="34" charset="0"/>
                          <a:cs typeface="Arial" pitchFamily="34" charset="0"/>
                        </a:rPr>
                        <a:t>swelling</a:t>
                      </a:r>
                      <a:r>
                        <a:rPr dirty="0"/>
                        <a:t> </a:t>
                      </a:r>
                      <a:r>
                        <a:rPr lang="es-ES" baseline="0" dirty="0" smtClean="0"/>
                        <a:t> </a:t>
                      </a:r>
                      <a:r>
                        <a:rPr lang="es-ES" baseline="0" dirty="0" err="1" smtClean="0"/>
                        <a:t>f</a:t>
                      </a:r>
                      <a:r>
                        <a:rPr lang="es-ES" sz="1800" b="0" baseline="0" dirty="0" err="1" smtClean="0">
                          <a:latin typeface="Arial" pitchFamily="34" charset="0"/>
                          <a:cs typeface="Arial" pitchFamily="34" charset="0"/>
                        </a:rPr>
                        <a:t>eet</a:t>
                      </a:r>
                      <a:endParaRPr lang="es-ES" sz="1800" b="0" baseline="0" dirty="0" smtClean="0">
                        <a:latin typeface="Arial" pitchFamily="34" charset="0"/>
                        <a:cs typeface="Arial" pitchFamily="34" charset="0"/>
                      </a:endParaRPr>
                    </a:p>
                  </a:txBody>
                  <a:tcPr/>
                </a:tc>
                <a:tc hMerge="1">
                  <a:txBody>
                    <a:bodyPr/>
                    <a:lstStyle/>
                    <a:p>
                      <a:endParaRPr lang="es-ES"/>
                    </a:p>
                  </a:txBody>
                  <a:tcPr/>
                </a:tc>
              </a:tr>
              <a:tr h="575532">
                <a:tc gridSpan="2">
                  <a:txBody>
                    <a:bodyPr/>
                    <a:lstStyle/>
                    <a:p>
                      <a:pPr algn="ctr">
                        <a:lnSpc>
                          <a:spcPts val="1320"/>
                        </a:lnSpc>
                        <a:spcAft>
                          <a:spcPts val="1000"/>
                        </a:spcAft>
                      </a:pPr>
                      <a:endParaRPr lang="en-US" sz="1200" b="1" kern="1800" dirty="0" smtClean="0">
                        <a:latin typeface="Arial" pitchFamily="34" charset="0"/>
                        <a:ea typeface="Times New Roman"/>
                        <a:cs typeface="Arial" pitchFamily="34" charset="0"/>
                      </a:endParaRPr>
                    </a:p>
                    <a:p>
                      <a:pPr algn="ctr">
                        <a:lnSpc>
                          <a:spcPts val="1320"/>
                        </a:lnSpc>
                        <a:spcAft>
                          <a:spcPts val="1000"/>
                        </a:spcAft>
                      </a:pPr>
                      <a:r>
                        <a:rPr lang="en-US" sz="1800" b="1" kern="1800" dirty="0" err="1" smtClean="0">
                          <a:latin typeface="Arial" pitchFamily="34" charset="0"/>
                          <a:ea typeface="Times New Roman"/>
                          <a:cs typeface="Arial" pitchFamily="34" charset="0"/>
                        </a:rPr>
                        <a:t>general consequences</a:t>
                      </a:r>
                      <a:endParaRPr lang="en-US" sz="1800" b="1" kern="1800" dirty="0" smtClean="0">
                        <a:latin typeface="Arial" pitchFamily="34" charset="0"/>
                        <a:ea typeface="Times New Roman"/>
                        <a:cs typeface="Arial" pitchFamily="34" charset="0"/>
                      </a:endParaRPr>
                    </a:p>
                  </a:txBody>
                  <a:tcPr/>
                </a:tc>
                <a:tc hMerge="1">
                  <a:txBody>
                    <a:bodyPr/>
                    <a:lstStyle/>
                    <a:p>
                      <a:endParaRPr lang="es-ES"/>
                    </a:p>
                  </a:txBody>
                  <a:tcPr/>
                </a:tc>
              </a:tr>
              <a:tr h="1662283">
                <a:tc>
                  <a:txBody>
                    <a:bodyPr/>
                    <a:lstStyle/>
                    <a:p>
                      <a:pPr marL="342900" marR="0" lvl="0" indent="-342900" algn="l" defTabSz="914400" rtl="0" eaLnBrk="1" fontAlgn="auto" latinLnBrk="0" hangingPunct="1">
                        <a:lnSpc>
                          <a:spcPct val="100000"/>
                        </a:lnSpc>
                        <a:spcBef>
                          <a:spcPts val="0"/>
                        </a:spcBef>
                        <a:spcAft>
                          <a:spcPts val="1000"/>
                        </a:spcAft>
                        <a:buClrTx/>
                        <a:buSzTx/>
                        <a:buFont typeface="Arial" pitchFamily="34" charset="0"/>
                        <a:buNone/>
                        <a:tabLst/>
                        <a:defRPr/>
                      </a:pPr>
                      <a:r>
                        <a:rPr lang="es-ES" sz="1800" dirty="0" err="1" smtClean="0">
                          <a:solidFill>
                            <a:schemeClr val="bg1"/>
                          </a:solidFill>
                          <a:latin typeface="Arial"/>
                        </a:rPr>
                        <a:t>lipids’disorders</a:t>
                      </a:r>
                      <a:endParaRPr lang="es-ES" sz="1800" dirty="0" smtClean="0">
                        <a:solidFill>
                          <a:schemeClr val="bg1"/>
                        </a:solidFill>
                        <a:latin typeface="Arial"/>
                      </a:endParaRPr>
                    </a:p>
                    <a:p>
                      <a:pPr marL="342900" marR="0" lvl="0" indent="-342900" algn="l" defTabSz="914400" rtl="0" eaLnBrk="1" fontAlgn="auto" latinLnBrk="0" hangingPunct="1">
                        <a:lnSpc>
                          <a:spcPct val="100000"/>
                        </a:lnSpc>
                        <a:spcBef>
                          <a:spcPts val="0"/>
                        </a:spcBef>
                        <a:spcAft>
                          <a:spcPts val="1000"/>
                        </a:spcAft>
                        <a:buClrTx/>
                        <a:buSzTx/>
                        <a:buFont typeface="Arial" pitchFamily="34" charset="0"/>
                        <a:buNone/>
                        <a:tabLst/>
                        <a:defRPr/>
                      </a:pPr>
                      <a:r>
                        <a:rPr lang="es-ES" sz="1800" baseline="0" dirty="0" err="1" smtClean="0">
                          <a:solidFill>
                            <a:schemeClr val="bg1"/>
                          </a:solidFill>
                          <a:latin typeface="Arial"/>
                        </a:rPr>
                        <a:t>hypercoagulation</a:t>
                      </a:r>
                      <a:endParaRPr lang="es-ES" sz="1800" dirty="0" smtClean="0">
                        <a:solidFill>
                          <a:schemeClr val="bg1"/>
                        </a:solidFill>
                        <a:latin typeface="Arial"/>
                      </a:endParaRP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s-ES" sz="1800" dirty="0" err="1" smtClean="0">
                          <a:solidFill>
                            <a:schemeClr val="bg1"/>
                          </a:solidFill>
                          <a:latin typeface="Arial"/>
                        </a:rPr>
                        <a:t>vascular disorders</a:t>
                      </a:r>
                      <a:endParaRPr lang="es-ES" sz="1800" dirty="0" smtClean="0">
                        <a:solidFill>
                          <a:schemeClr val="bg1"/>
                        </a:solidFill>
                        <a:latin typeface="Arial"/>
                      </a:endParaRPr>
                    </a:p>
                    <a:p>
                      <a:pPr marL="0" marR="0" indent="0" algn="l" defTabSz="914400" rtl="0" eaLnBrk="1" fontAlgn="auto" latinLnBrk="0" hangingPunct="1">
                        <a:lnSpc>
                          <a:spcPct val="100000"/>
                        </a:lnSpc>
                        <a:spcBef>
                          <a:spcPts val="600"/>
                        </a:spcBef>
                        <a:spcAft>
                          <a:spcPts val="0"/>
                        </a:spcAft>
                        <a:buClrTx/>
                        <a:buSzTx/>
                        <a:buFont typeface="Arial" pitchFamily="34" charset="0"/>
                        <a:buNone/>
                        <a:tabLst/>
                        <a:defRPr/>
                      </a:pPr>
                      <a:r>
                        <a:rPr lang="es-ES" sz="1800" dirty="0" err="1" smtClean="0">
                          <a:solidFill>
                            <a:schemeClr val="bg1"/>
                          </a:solidFill>
                          <a:latin typeface="Arial"/>
                        </a:rPr>
                        <a:t>venous thromboses</a:t>
                      </a:r>
                      <a:r>
                        <a:rPr dirty="0"/>
                        <a:t> </a:t>
                      </a:r>
                    </a:p>
                  </a:txBody>
                  <a:tcPr/>
                </a:tc>
                <a:tc>
                  <a:txBody>
                    <a:bodyPr/>
                    <a:lstStyle/>
                    <a:p>
                      <a:pPr marL="342900" marR="0" lvl="0" indent="-342900" algn="l" defTabSz="914400" rtl="0" eaLnBrk="1" fontAlgn="auto" latinLnBrk="0" hangingPunct="1">
                        <a:lnSpc>
                          <a:spcPct val="100000"/>
                        </a:lnSpc>
                        <a:spcBef>
                          <a:spcPts val="0"/>
                        </a:spcBef>
                        <a:spcAft>
                          <a:spcPts val="1000"/>
                        </a:spcAft>
                        <a:buClrTx/>
                        <a:buSzTx/>
                        <a:buFont typeface="Arial" pitchFamily="34" charset="0"/>
                        <a:buNone/>
                        <a:tabLst/>
                        <a:defRPr/>
                      </a:pPr>
                      <a:r>
                        <a:rPr lang="es-ES" sz="1800" dirty="0" err="1" smtClean="0">
                          <a:solidFill>
                            <a:schemeClr val="bg1"/>
                          </a:solidFill>
                          <a:latin typeface="Arial"/>
                        </a:rPr>
                        <a:t>tiredness</a:t>
                      </a:r>
                      <a:endParaRPr lang="es-ES" sz="1800" dirty="0" smtClean="0">
                        <a:solidFill>
                          <a:schemeClr val="bg1"/>
                        </a:solidFill>
                        <a:latin typeface="Arial"/>
                      </a:endParaRPr>
                    </a:p>
                    <a:p>
                      <a:pPr marL="342900" marR="0" lvl="0" indent="-342900" algn="l" defTabSz="914400" rtl="0" eaLnBrk="1" fontAlgn="auto" latinLnBrk="0" hangingPunct="1">
                        <a:lnSpc>
                          <a:spcPct val="100000"/>
                        </a:lnSpc>
                        <a:spcBef>
                          <a:spcPts val="0"/>
                        </a:spcBef>
                        <a:spcAft>
                          <a:spcPts val="1000"/>
                        </a:spcAft>
                        <a:buClrTx/>
                        <a:buSzTx/>
                        <a:buFont typeface="Arial" pitchFamily="34" charset="0"/>
                        <a:buNone/>
                        <a:tabLst/>
                        <a:defRPr/>
                      </a:pPr>
                      <a:r>
                        <a:rPr lang="es-ES" sz="1800" baseline="0" dirty="0" err="1" smtClean="0">
                          <a:solidFill>
                            <a:schemeClr val="bg1"/>
                          </a:solidFill>
                          <a:latin typeface="Arial"/>
                        </a:rPr>
                        <a:t>rheumatic </a:t>
                      </a:r>
                      <a:r>
                        <a:rPr lang="es-ES" sz="1800" dirty="0" err="1" smtClean="0">
                          <a:solidFill>
                            <a:schemeClr val="bg1"/>
                          </a:solidFill>
                          <a:latin typeface="Arial"/>
                        </a:rPr>
                        <a:t>disorders</a:t>
                      </a:r>
                      <a:endParaRPr lang="es-ES" sz="1800" dirty="0" smtClean="0">
                        <a:solidFill>
                          <a:schemeClr val="bg1"/>
                        </a:solidFill>
                        <a:latin typeface="Arial"/>
                      </a:endParaRPr>
                    </a:p>
                    <a:p>
                      <a:pPr marL="342900" marR="0" lvl="0" indent="-342900" algn="l" defTabSz="914400" rtl="0" eaLnBrk="1" fontAlgn="auto" latinLnBrk="0" hangingPunct="1">
                        <a:lnSpc>
                          <a:spcPct val="100000"/>
                        </a:lnSpc>
                        <a:spcBef>
                          <a:spcPts val="0"/>
                        </a:spcBef>
                        <a:spcAft>
                          <a:spcPts val="1000"/>
                        </a:spcAft>
                        <a:buClrTx/>
                        <a:buSzTx/>
                        <a:buFont typeface="Arial" pitchFamily="34" charset="0"/>
                        <a:buNone/>
                        <a:tabLst/>
                        <a:defRPr/>
                      </a:pPr>
                      <a:r>
                        <a:rPr lang="es-ES" sz="1800" baseline="0" dirty="0" err="1" smtClean="0">
                          <a:solidFill>
                            <a:schemeClr val="bg1"/>
                          </a:solidFill>
                          <a:latin typeface="Arial"/>
                        </a:rPr>
                        <a:t>brain’s</a:t>
                      </a:r>
                      <a:r>
                        <a:rPr lang="es-ES" sz="1800" baseline="0" dirty="0" smtClean="0">
                          <a:solidFill>
                            <a:schemeClr val="bg1"/>
                          </a:solidFill>
                          <a:latin typeface="Arial"/>
                        </a:rPr>
                        <a:t> </a:t>
                      </a:r>
                      <a:r>
                        <a:rPr lang="es-ES" sz="1800" baseline="0" dirty="0" err="1" smtClean="0">
                          <a:solidFill>
                            <a:schemeClr val="bg1"/>
                          </a:solidFill>
                          <a:latin typeface="Arial"/>
                        </a:rPr>
                        <a:t>involution</a:t>
                      </a:r>
                      <a:endParaRPr lang="es-ES" sz="1800" dirty="0" smtClean="0">
                        <a:solidFill>
                          <a:schemeClr val="bg1"/>
                        </a:solidFill>
                        <a:latin typeface="Arial"/>
                      </a:endParaRPr>
                    </a:p>
                    <a:p>
                      <a:pPr marL="342900" marR="0" lvl="0" indent="-342900" algn="l" defTabSz="914400" rtl="0" eaLnBrk="1" fontAlgn="auto" latinLnBrk="0" hangingPunct="1">
                        <a:lnSpc>
                          <a:spcPct val="100000"/>
                        </a:lnSpc>
                        <a:spcBef>
                          <a:spcPts val="0"/>
                        </a:spcBef>
                        <a:spcAft>
                          <a:spcPts val="1000"/>
                        </a:spcAft>
                        <a:buClrTx/>
                        <a:buSzTx/>
                        <a:buFont typeface="Arial" pitchFamily="34" charset="0"/>
                        <a:buNone/>
                        <a:tabLst/>
                        <a:defRPr/>
                      </a:pPr>
                      <a:r>
                        <a:rPr lang="es-ES" sz="1800" dirty="0" err="1" smtClean="0">
                          <a:solidFill>
                            <a:schemeClr val="bg1"/>
                          </a:solidFill>
                          <a:latin typeface="Arial"/>
                        </a:rPr>
                        <a:t>Alzheimer's disease</a:t>
                      </a:r>
                      <a:r>
                        <a:rPr dirty="0"/>
                        <a:t> </a:t>
                      </a:r>
                    </a:p>
                  </a:txBody>
                  <a:tcPr/>
                </a:tc>
              </a:tr>
              <a:tr h="575532">
                <a:tc gridSpan="2">
                  <a:txBody>
                    <a:bodyPr/>
                    <a:lstStyle/>
                    <a:p>
                      <a:pPr algn="ctr">
                        <a:lnSpc>
                          <a:spcPts val="1320"/>
                        </a:lnSpc>
                        <a:spcAft>
                          <a:spcPts val="1000"/>
                        </a:spcAft>
                      </a:pPr>
                      <a:endParaRPr lang="en-US" sz="1800" b="1" kern="1800" dirty="0" smtClean="0">
                        <a:latin typeface="Arial" pitchFamily="34" charset="0"/>
                        <a:ea typeface="Times New Roman"/>
                        <a:cs typeface="Arial" pitchFamily="34" charset="0"/>
                      </a:endParaRPr>
                    </a:p>
                    <a:p>
                      <a:pPr algn="ctr">
                        <a:lnSpc>
                          <a:spcPts val="1320"/>
                        </a:lnSpc>
                        <a:spcAft>
                          <a:spcPts val="1000"/>
                        </a:spcAft>
                      </a:pPr>
                      <a:r>
                        <a:rPr lang="en-US" sz="1800" b="1" kern="1800" dirty="0" smtClean="0">
                          <a:latin typeface="Arial" pitchFamily="34" charset="0"/>
                          <a:ea typeface="Times New Roman"/>
                          <a:cs typeface="Arial" pitchFamily="34" charset="0"/>
                        </a:rPr>
                        <a:t>local </a:t>
                      </a:r>
                      <a:r>
                        <a:rPr lang="en-US" sz="1800" b="1" kern="1800" dirty="0" err="1" smtClean="0">
                          <a:latin typeface="Arial" pitchFamily="34" charset="0"/>
                          <a:ea typeface="Times New Roman"/>
                          <a:cs typeface="Arial" pitchFamily="34" charset="0"/>
                        </a:rPr>
                        <a:t>consequences</a:t>
                      </a:r>
                      <a:endParaRPr lang="en-US" sz="1800" b="1" u="sng" kern="1800" dirty="0" smtClean="0">
                        <a:latin typeface="Arial" pitchFamily="34" charset="0"/>
                        <a:ea typeface="Times New Roman"/>
                        <a:cs typeface="Arial" pitchFamily="34" charset="0"/>
                      </a:endParaRPr>
                    </a:p>
                  </a:txBody>
                  <a:tcPr/>
                </a:tc>
                <a:tc hMerge="1">
                  <a:txBody>
                    <a:bodyPr/>
                    <a:lstStyle/>
                    <a:p>
                      <a:endParaRPr lang="es-ES"/>
                    </a:p>
                  </a:txBody>
                  <a:tcPr/>
                </a:tc>
              </a:tr>
              <a:tr h="1534752">
                <a:tc gridSpan="2">
                  <a:txBody>
                    <a:bodyPr/>
                    <a:lstStyle/>
                    <a:p>
                      <a:pPr marL="342900" indent="-342900" algn="l">
                        <a:buFont typeface="+mj-lt"/>
                        <a:buNone/>
                      </a:pPr>
                      <a:r>
                        <a:rPr kumimoji="0" lang="es-ES" sz="1800" kern="1200" dirty="0" err="1" smtClean="0">
                          <a:solidFill>
                            <a:schemeClr val="dk1"/>
                          </a:solidFill>
                          <a:latin typeface="Arial" pitchFamily="34" charset="0"/>
                          <a:ea typeface="+mn-ea"/>
                          <a:cs typeface="Arial" pitchFamily="34" charset="0"/>
                        </a:rPr>
                        <a:t>incontinence</a:t>
                      </a:r>
                      <a:r>
                        <a:rPr kumimoji="0" lang="es-ES" sz="1800" kern="1200" dirty="0" smtClean="0">
                          <a:solidFill>
                            <a:schemeClr val="dk1"/>
                          </a:solidFill>
                          <a:latin typeface="Arial" pitchFamily="34" charset="0"/>
                          <a:ea typeface="+mn-ea"/>
                          <a:cs typeface="Arial" pitchFamily="34" charset="0"/>
                        </a:rPr>
                        <a:t>,</a:t>
                      </a:r>
                      <a:r>
                        <a:rPr kumimoji="0" lang="es-ES" sz="1800" kern="1200" baseline="0" dirty="0" smtClean="0">
                          <a:solidFill>
                            <a:schemeClr val="dk1"/>
                          </a:solidFill>
                          <a:latin typeface="Arial" pitchFamily="34" charset="0"/>
                          <a:ea typeface="+mn-ea"/>
                          <a:cs typeface="Arial" pitchFamily="34" charset="0"/>
                        </a:rPr>
                        <a:t> </a:t>
                      </a:r>
                      <a:r>
                        <a:rPr kumimoji="0" lang="es-ES" sz="1800" kern="1200" baseline="0" dirty="0" err="1" smtClean="0">
                          <a:solidFill>
                            <a:schemeClr val="dk1"/>
                          </a:solidFill>
                          <a:latin typeface="Arial" pitchFamily="34" charset="0"/>
                          <a:ea typeface="+mn-ea"/>
                          <a:cs typeface="Arial" pitchFamily="34" charset="0"/>
                        </a:rPr>
                        <a:t>urgencies</a:t>
                      </a:r>
                      <a:r>
                        <a:rPr kumimoji="0" lang="es-ES" sz="1800" kern="1200" baseline="0" dirty="0" smtClean="0">
                          <a:solidFill>
                            <a:schemeClr val="dk1"/>
                          </a:solidFill>
                          <a:latin typeface="Arial" pitchFamily="34" charset="0"/>
                          <a:ea typeface="+mn-ea"/>
                          <a:cs typeface="Arial" pitchFamily="34" charset="0"/>
                        </a:rPr>
                        <a:t>, </a:t>
                      </a:r>
                      <a:r>
                        <a:rPr kumimoji="0" lang="es-ES" sz="1800" kern="1200" baseline="0" dirty="0" err="1" smtClean="0">
                          <a:solidFill>
                            <a:schemeClr val="dk1"/>
                          </a:solidFill>
                          <a:latin typeface="Arial" pitchFamily="34" charset="0"/>
                          <a:ea typeface="+mn-ea"/>
                          <a:cs typeface="Arial" pitchFamily="34" charset="0"/>
                        </a:rPr>
                        <a:t>recurrent</a:t>
                      </a:r>
                      <a:r>
                        <a:rPr kumimoji="0" lang="es-ES" sz="1800" kern="1200" baseline="0" dirty="0" smtClean="0">
                          <a:solidFill>
                            <a:schemeClr val="dk1"/>
                          </a:solidFill>
                          <a:latin typeface="Arial" pitchFamily="34" charset="0"/>
                          <a:ea typeface="+mn-ea"/>
                          <a:cs typeface="Arial" pitchFamily="34" charset="0"/>
                        </a:rPr>
                        <a:t> </a:t>
                      </a:r>
                      <a:r>
                        <a:rPr kumimoji="0" lang="es-ES" sz="1800" kern="1200" baseline="0" dirty="0" err="1" smtClean="0">
                          <a:solidFill>
                            <a:schemeClr val="dk1"/>
                          </a:solidFill>
                          <a:latin typeface="Arial" pitchFamily="34" charset="0"/>
                          <a:ea typeface="+mn-ea"/>
                          <a:cs typeface="Arial" pitchFamily="34" charset="0"/>
                        </a:rPr>
                        <a:t>cystitis</a:t>
                      </a:r>
                      <a:endParaRPr kumimoji="0" lang="es-ES" sz="1800" kern="1200" dirty="0" smtClean="0">
                        <a:solidFill>
                          <a:schemeClr val="dk1"/>
                        </a:solidFill>
                        <a:latin typeface="Arial" pitchFamily="34" charset="0"/>
                        <a:ea typeface="+mn-ea"/>
                        <a:cs typeface="Arial" pitchFamily="34" charset="0"/>
                      </a:endParaRPr>
                    </a:p>
                    <a:p>
                      <a:pPr marL="342900" indent="-342900" algn="l">
                        <a:buFont typeface="+mj-lt"/>
                        <a:buNone/>
                      </a:pPr>
                      <a:r>
                        <a:rPr kumimoji="0" lang="es-ES" sz="1800" kern="1200" dirty="0" err="1" smtClean="0">
                          <a:solidFill>
                            <a:schemeClr val="dk1"/>
                          </a:solidFill>
                          <a:latin typeface="Arial" pitchFamily="34" charset="0"/>
                          <a:ea typeface="+mn-ea"/>
                          <a:cs typeface="Arial" pitchFamily="34" charset="0"/>
                        </a:rPr>
                        <a:t>caused</a:t>
                      </a:r>
                      <a:r>
                        <a:rPr kumimoji="0" lang="es-ES" sz="1800" kern="1200" dirty="0" smtClean="0">
                          <a:solidFill>
                            <a:schemeClr val="dk1"/>
                          </a:solidFill>
                          <a:latin typeface="Arial" pitchFamily="34" charset="0"/>
                          <a:ea typeface="+mn-ea"/>
                          <a:cs typeface="Arial" pitchFamily="34" charset="0"/>
                        </a:rPr>
                        <a:t> by the </a:t>
                      </a:r>
                      <a:r>
                        <a:rPr kumimoji="0" lang="es-ES" sz="1800" kern="1200" dirty="0" err="1" smtClean="0">
                          <a:solidFill>
                            <a:srgbClr val="FF0000"/>
                          </a:solidFill>
                          <a:latin typeface="Arial" pitchFamily="34" charset="0"/>
                          <a:ea typeface="+mn-ea"/>
                          <a:cs typeface="Arial" pitchFamily="34" charset="0"/>
                        </a:rPr>
                        <a:t>sclerosis</a:t>
                      </a:r>
                      <a:r>
                        <a:rPr kumimoji="0" lang="es-ES" sz="1800" kern="1200" dirty="0" smtClean="0">
                          <a:solidFill>
                            <a:srgbClr val="FF0000"/>
                          </a:solidFill>
                          <a:latin typeface="Arial" pitchFamily="34" charset="0"/>
                          <a:ea typeface="+mn-ea"/>
                          <a:cs typeface="Arial" pitchFamily="34" charset="0"/>
                        </a:rPr>
                        <a:t> </a:t>
                      </a:r>
                      <a:r>
                        <a:rPr kumimoji="0" lang="es-ES" sz="1800" kern="1200" dirty="0" smtClean="0">
                          <a:solidFill>
                            <a:srgbClr val="FF0000"/>
                          </a:solidFill>
                          <a:latin typeface="Arial" pitchFamily="34" charset="0"/>
                          <a:ea typeface="+mn-ea"/>
                          <a:cs typeface="Arial" pitchFamily="34" charset="0"/>
                        </a:rPr>
                        <a:t>and</a:t>
                      </a:r>
                      <a:r>
                        <a:rPr kumimoji="0" lang="es-ES" sz="1800" kern="1200" baseline="0" dirty="0" smtClean="0">
                          <a:solidFill>
                            <a:srgbClr val="FF0000"/>
                          </a:solidFill>
                          <a:latin typeface="Arial" pitchFamily="34" charset="0"/>
                          <a:ea typeface="+mn-ea"/>
                          <a:cs typeface="Arial" pitchFamily="34" charset="0"/>
                        </a:rPr>
                        <a:t> </a:t>
                      </a:r>
                      <a:r>
                        <a:rPr kumimoji="0" lang="es-ES" sz="1800" kern="1200" dirty="0" err="1" smtClean="0">
                          <a:solidFill>
                            <a:srgbClr val="FF0000"/>
                          </a:solidFill>
                          <a:latin typeface="Arial" pitchFamily="34" charset="0"/>
                          <a:ea typeface="+mn-ea"/>
                          <a:cs typeface="Arial" pitchFamily="34" charset="0"/>
                        </a:rPr>
                        <a:t>inflammation</a:t>
                      </a:r>
                      <a:r>
                        <a:rPr kumimoji="0" lang="es-ES" sz="1800" kern="1200" dirty="0" smtClean="0">
                          <a:solidFill>
                            <a:srgbClr val="FF0000"/>
                          </a:solidFill>
                          <a:latin typeface="Arial" pitchFamily="34" charset="0"/>
                          <a:ea typeface="+mn-ea"/>
                          <a:cs typeface="Arial" pitchFamily="34" charset="0"/>
                        </a:rPr>
                        <a:t> </a:t>
                      </a:r>
                      <a:r>
                        <a:rPr kumimoji="0" lang="es-ES" sz="1800" kern="1200" dirty="0" smtClean="0">
                          <a:solidFill>
                            <a:srgbClr val="FF0000"/>
                          </a:solidFill>
                          <a:latin typeface="Arial" pitchFamily="34" charset="0"/>
                          <a:ea typeface="+mn-ea"/>
                          <a:cs typeface="Arial" pitchFamily="34" charset="0"/>
                        </a:rPr>
                        <a:t>of </a:t>
                      </a:r>
                      <a:r>
                        <a:rPr kumimoji="0" lang="es-ES" sz="1800" kern="1200" dirty="0" smtClean="0">
                          <a:solidFill>
                            <a:srgbClr val="FF0000"/>
                          </a:solidFill>
                          <a:latin typeface="Arial" pitchFamily="34" charset="0"/>
                          <a:ea typeface="+mn-ea"/>
                          <a:cs typeface="Arial" pitchFamily="34" charset="0"/>
                        </a:rPr>
                        <a:t>the </a:t>
                      </a:r>
                      <a:r>
                        <a:rPr kumimoji="0" lang="es-ES" sz="1800" kern="1200" dirty="0" err="1" smtClean="0">
                          <a:solidFill>
                            <a:srgbClr val="FF0000"/>
                          </a:solidFill>
                          <a:latin typeface="Arial" pitchFamily="34" charset="0"/>
                          <a:ea typeface="+mn-ea"/>
                          <a:cs typeface="Arial" pitchFamily="34" charset="0"/>
                        </a:rPr>
                        <a:t>bladder</a:t>
                      </a:r>
                      <a:r>
                        <a:rPr kumimoji="0" lang="es-ES" sz="1800" kern="1200" dirty="0" smtClean="0">
                          <a:solidFill>
                            <a:srgbClr val="FF0000"/>
                          </a:solidFill>
                          <a:latin typeface="Arial" pitchFamily="34" charset="0"/>
                          <a:ea typeface="+mn-ea"/>
                          <a:cs typeface="Arial" pitchFamily="34" charset="0"/>
                        </a:rPr>
                        <a:t> </a:t>
                      </a:r>
                      <a:r>
                        <a:rPr kumimoji="0" lang="es-ES" sz="1800" kern="1200" dirty="0" err="1" smtClean="0">
                          <a:solidFill>
                            <a:srgbClr val="FF0000"/>
                          </a:solidFill>
                          <a:latin typeface="Arial" pitchFamily="34" charset="0"/>
                          <a:ea typeface="+mn-ea"/>
                          <a:cs typeface="Arial" pitchFamily="34" charset="0"/>
                        </a:rPr>
                        <a:t>neck</a:t>
                      </a:r>
                      <a:endParaRPr kumimoji="0" lang="es-ES" sz="1800" kern="1200" dirty="0" smtClean="0">
                        <a:solidFill>
                          <a:srgbClr val="FF0000"/>
                        </a:solidFill>
                        <a:latin typeface="Arial" pitchFamily="34" charset="0"/>
                        <a:ea typeface="+mn-ea"/>
                        <a:cs typeface="Arial" pitchFamily="34" charset="0"/>
                      </a:endParaRPr>
                    </a:p>
                    <a:p>
                      <a:pPr marL="342900" indent="-342900" algn="l">
                        <a:buFont typeface="+mj-lt"/>
                        <a:buNone/>
                      </a:pPr>
                      <a:endParaRPr kumimoji="0" lang="es-ES" sz="1800" kern="1200" dirty="0" smtClean="0">
                        <a:solidFill>
                          <a:schemeClr val="dk1"/>
                        </a:solidFill>
                        <a:latin typeface="Arial" pitchFamily="34" charset="0"/>
                        <a:ea typeface="+mn-ea"/>
                        <a:cs typeface="Arial" pitchFamily="34" charset="0"/>
                      </a:endParaRPr>
                    </a:p>
                    <a:p>
                      <a:pPr algn="l"/>
                      <a:r>
                        <a:rPr kumimoji="0" lang="es-ES" sz="1800" kern="1200" dirty="0" err="1" smtClean="0">
                          <a:solidFill>
                            <a:schemeClr val="dk1"/>
                          </a:solidFill>
                          <a:latin typeface="Arial" pitchFamily="34" charset="0"/>
                          <a:ea typeface="+mn-ea"/>
                          <a:cs typeface="Arial" pitchFamily="34" charset="0"/>
                        </a:rPr>
                        <a:t>painful</a:t>
                      </a:r>
                      <a:r>
                        <a:rPr kumimoji="0" lang="es-ES" sz="1800" kern="1200" dirty="0" smtClean="0">
                          <a:solidFill>
                            <a:schemeClr val="dk1"/>
                          </a:solidFill>
                          <a:latin typeface="Arial" pitchFamily="34" charset="0"/>
                          <a:ea typeface="+mn-ea"/>
                          <a:cs typeface="Arial" pitchFamily="34" charset="0"/>
                        </a:rPr>
                        <a:t> </a:t>
                      </a:r>
                      <a:r>
                        <a:rPr kumimoji="0" lang="es-ES" sz="1800" kern="1200" dirty="0" err="1" smtClean="0">
                          <a:solidFill>
                            <a:schemeClr val="dk1"/>
                          </a:solidFill>
                          <a:latin typeface="Arial" pitchFamily="34" charset="0"/>
                          <a:ea typeface="+mn-ea"/>
                          <a:cs typeface="Arial" pitchFamily="34" charset="0"/>
                        </a:rPr>
                        <a:t>or</a:t>
                      </a:r>
                      <a:r>
                        <a:rPr kumimoji="0" lang="es-ES" sz="1800" kern="1200" dirty="0" smtClean="0">
                          <a:solidFill>
                            <a:schemeClr val="dk1"/>
                          </a:solidFill>
                          <a:latin typeface="Arial" pitchFamily="34" charset="0"/>
                          <a:ea typeface="+mn-ea"/>
                          <a:cs typeface="Arial" pitchFamily="34" charset="0"/>
                        </a:rPr>
                        <a:t> </a:t>
                      </a:r>
                      <a:r>
                        <a:rPr kumimoji="0" lang="es-ES" sz="1800" kern="1200" dirty="0" err="1" smtClean="0">
                          <a:solidFill>
                            <a:schemeClr val="dk1"/>
                          </a:solidFill>
                          <a:latin typeface="Arial" pitchFamily="34" charset="0"/>
                          <a:ea typeface="+mn-ea"/>
                          <a:cs typeface="Arial" pitchFamily="34" charset="0"/>
                        </a:rPr>
                        <a:t>dificult</a:t>
                      </a:r>
                      <a:r>
                        <a:rPr kumimoji="0" lang="es-ES" sz="1800" kern="1200" dirty="0" smtClean="0">
                          <a:solidFill>
                            <a:schemeClr val="dk1"/>
                          </a:solidFill>
                          <a:latin typeface="Arial" pitchFamily="34" charset="0"/>
                          <a:ea typeface="+mn-ea"/>
                          <a:cs typeface="Arial" pitchFamily="34" charset="0"/>
                        </a:rPr>
                        <a:t> sexual </a:t>
                      </a:r>
                      <a:r>
                        <a:rPr kumimoji="0" lang="es-ES" sz="1800" kern="1200" dirty="0" err="1" smtClean="0">
                          <a:solidFill>
                            <a:schemeClr val="dk1"/>
                          </a:solidFill>
                          <a:latin typeface="Arial" pitchFamily="34" charset="0"/>
                          <a:ea typeface="+mn-ea"/>
                          <a:cs typeface="Arial" pitchFamily="34" charset="0"/>
                        </a:rPr>
                        <a:t>relationships</a:t>
                      </a:r>
                      <a:r>
                        <a:rPr kumimoji="0" lang="es-ES" sz="1800" kern="1200" dirty="0" smtClean="0">
                          <a:solidFill>
                            <a:schemeClr val="dk1"/>
                          </a:solidFill>
                          <a:latin typeface="Arial" pitchFamily="34" charset="0"/>
                          <a:ea typeface="+mn-ea"/>
                          <a:cs typeface="Arial" pitchFamily="34" charset="0"/>
                        </a:rPr>
                        <a:t> </a:t>
                      </a:r>
                      <a:r>
                        <a:rPr kumimoji="0" lang="es-ES" sz="1800" kern="1200" dirty="0" err="1" smtClean="0">
                          <a:solidFill>
                            <a:schemeClr val="dk1"/>
                          </a:solidFill>
                          <a:latin typeface="Arial" pitchFamily="34" charset="0"/>
                          <a:ea typeface="+mn-ea"/>
                          <a:cs typeface="Arial" pitchFamily="34" charset="0"/>
                        </a:rPr>
                        <a:t>caused</a:t>
                      </a:r>
                      <a:r>
                        <a:rPr kumimoji="0" lang="es-ES" sz="1800" kern="1200" dirty="0" smtClean="0">
                          <a:solidFill>
                            <a:schemeClr val="dk1"/>
                          </a:solidFill>
                          <a:latin typeface="Arial" pitchFamily="34" charset="0"/>
                          <a:ea typeface="+mn-ea"/>
                          <a:cs typeface="Arial" pitchFamily="34" charset="0"/>
                        </a:rPr>
                        <a:t> </a:t>
                      </a:r>
                      <a:r>
                        <a:rPr kumimoji="0" lang="es-ES" sz="1800" kern="1200" baseline="0" dirty="0" err="1" smtClean="0">
                          <a:solidFill>
                            <a:schemeClr val="dk1"/>
                          </a:solidFill>
                          <a:latin typeface="Arial" pitchFamily="34" charset="0"/>
                          <a:ea typeface="+mn-ea"/>
                          <a:cs typeface="Arial" pitchFamily="34" charset="0"/>
                        </a:rPr>
                        <a:t>by</a:t>
                      </a:r>
                      <a:r>
                        <a:rPr kumimoji="0" lang="es-ES" sz="1800" kern="1200" dirty="0" smtClean="0">
                          <a:solidFill>
                            <a:srgbClr val="FF0000"/>
                          </a:solidFill>
                          <a:latin typeface="Arial" pitchFamily="34" charset="0"/>
                          <a:ea typeface="+mn-ea"/>
                          <a:cs typeface="Arial" pitchFamily="34" charset="0"/>
                        </a:rPr>
                        <a:t> </a:t>
                      </a:r>
                      <a:r>
                        <a:rPr kumimoji="0" lang="es-ES" sz="1800" kern="1200" dirty="0" err="1" smtClean="0">
                          <a:solidFill>
                            <a:srgbClr val="FF0000"/>
                          </a:solidFill>
                          <a:latin typeface="Arial" pitchFamily="34" charset="0"/>
                          <a:ea typeface="+mn-ea"/>
                          <a:cs typeface="Arial" pitchFamily="34" charset="0"/>
                        </a:rPr>
                        <a:t>vulva’s</a:t>
                      </a:r>
                      <a:r>
                        <a:rPr kumimoji="0" lang="es-ES" sz="1800" kern="1200" dirty="0" smtClean="0">
                          <a:solidFill>
                            <a:srgbClr val="FF0000"/>
                          </a:solidFill>
                          <a:latin typeface="Arial" pitchFamily="34" charset="0"/>
                          <a:ea typeface="+mn-ea"/>
                          <a:cs typeface="Arial" pitchFamily="34" charset="0"/>
                        </a:rPr>
                        <a:t> </a:t>
                      </a:r>
                      <a:r>
                        <a:rPr kumimoji="0" lang="es-ES" sz="1800" kern="1200" dirty="0" err="1" smtClean="0">
                          <a:solidFill>
                            <a:srgbClr val="FF0000"/>
                          </a:solidFill>
                          <a:latin typeface="Arial" pitchFamily="34" charset="0"/>
                          <a:ea typeface="+mn-ea"/>
                          <a:cs typeface="Arial" pitchFamily="34" charset="0"/>
                        </a:rPr>
                        <a:t>sclerosis</a:t>
                      </a:r>
                      <a:endParaRPr kumimoji="0" lang="es-ES" sz="1800" kern="1200" dirty="0" smtClean="0">
                        <a:solidFill>
                          <a:schemeClr val="dk1"/>
                        </a:solidFill>
                        <a:latin typeface="Arial" pitchFamily="34" charset="0"/>
                        <a:ea typeface="+mn-ea"/>
                        <a:cs typeface="Arial" pitchFamily="34" charset="0"/>
                      </a:endParaRPr>
                    </a:p>
                    <a:p>
                      <a:endParaRPr kumimoji="0" lang="es-ES" sz="1800" kern="1200" dirty="0" smtClean="0">
                        <a:solidFill>
                          <a:schemeClr val="dk1"/>
                        </a:solidFill>
                        <a:latin typeface="+mn-lt"/>
                        <a:ea typeface="+mn-ea"/>
                        <a:cs typeface="+mn-cs"/>
                      </a:endParaRPr>
                    </a:p>
                  </a:txBody>
                  <a:tcPr/>
                </a:tc>
                <a:tc hMerge="1">
                  <a:txBody>
                    <a:bodyPr/>
                    <a:lstStyle/>
                    <a:p>
                      <a:endParaRPr lang="es-ES"/>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ZoneTexte 3"/>
          <p:cNvSpPr txBox="1"/>
          <p:nvPr/>
        </p:nvSpPr>
        <p:spPr>
          <a:xfrm>
            <a:off x="6407696" y="6237312"/>
            <a:ext cx="2736304" cy="369332"/>
          </a:xfrm>
          <a:prstGeom prst="rect">
            <a:avLst/>
          </a:prstGeom>
          <a:noFill/>
        </p:spPr>
        <p:txBody>
          <a:bodyPr wrap="square" rtlCol="0">
            <a:spAutoFit/>
          </a:bodyPr>
          <a:lstStyle/>
          <a:p>
            <a:r>
              <a:rPr lang="es-ES" dirty="0" smtClean="0">
                <a:solidFill>
                  <a:srgbClr val="FFC000"/>
                </a:solidFill>
              </a:rPr>
              <a:t>www.georgesdebled.org</a:t>
            </a:r>
            <a:endParaRPr lang="es-ES" dirty="0">
              <a:solidFill>
                <a:srgbClr val="FFC000"/>
              </a:solidFill>
            </a:endParaRPr>
          </a:p>
        </p:txBody>
      </p:sp>
      <p:graphicFrame>
        <p:nvGraphicFramePr>
          <p:cNvPr id="5" name="Tableau 4"/>
          <p:cNvGraphicFramePr>
            <a:graphicFrameLocks noGrp="1"/>
          </p:cNvGraphicFramePr>
          <p:nvPr/>
        </p:nvGraphicFramePr>
        <p:xfrm>
          <a:off x="35496" y="44624"/>
          <a:ext cx="9108504" cy="3583940"/>
        </p:xfrm>
        <a:graphic>
          <a:graphicData uri="http://schemas.openxmlformats.org/drawingml/2006/table">
            <a:tbl>
              <a:tblPr firstRow="1" bandRow="1">
                <a:tableStyleId>{5C22544A-7EE6-4342-B048-85BDC9FD1C3A}</a:tableStyleId>
              </a:tblPr>
              <a:tblGrid>
                <a:gridCol w="9108504"/>
              </a:tblGrid>
              <a:tr h="1008112">
                <a:tc>
                  <a:txBody>
                    <a:bodyPr/>
                    <a:lstStyle/>
                    <a:p>
                      <a:pPr algn="ctr">
                        <a:lnSpc>
                          <a:spcPts val="1320"/>
                        </a:lnSpc>
                        <a:spcAft>
                          <a:spcPts val="1000"/>
                        </a:spcAft>
                      </a:pPr>
                      <a:endParaRPr lang="en-US" sz="1800" b="1" kern="1800" dirty="0" smtClean="0">
                        <a:solidFill>
                          <a:srgbClr val="FFC000"/>
                        </a:solidFill>
                        <a:latin typeface="Arial" pitchFamily="34" charset="0"/>
                        <a:ea typeface="Times New Roman"/>
                        <a:cs typeface="Arial" pitchFamily="34" charset="0"/>
                      </a:endParaRPr>
                    </a:p>
                    <a:p>
                      <a:pPr algn="ctr">
                        <a:lnSpc>
                          <a:spcPts val="1320"/>
                        </a:lnSpc>
                        <a:spcAft>
                          <a:spcPts val="1000"/>
                        </a:spcAft>
                      </a:pPr>
                      <a:endParaRPr lang="en-US" sz="2800" b="1" kern="1800" dirty="0" smtClean="0">
                        <a:solidFill>
                          <a:srgbClr val="FFC000"/>
                        </a:solidFill>
                        <a:latin typeface="Arial" pitchFamily="34" charset="0"/>
                        <a:ea typeface="Times New Roman"/>
                        <a:cs typeface="Arial" pitchFamily="34" charset="0"/>
                      </a:endParaRPr>
                    </a:p>
                    <a:p>
                      <a:pPr algn="ctr">
                        <a:lnSpc>
                          <a:spcPts val="1320"/>
                        </a:lnSpc>
                        <a:spcAft>
                          <a:spcPts val="1000"/>
                        </a:spcAft>
                      </a:pPr>
                      <a:r>
                        <a:rPr lang="en-US" sz="2800" b="1" kern="1800" dirty="0" err="1" smtClean="0">
                          <a:solidFill>
                            <a:srgbClr val="FFC000"/>
                          </a:solidFill>
                          <a:latin typeface="Arial" pitchFamily="34" charset="0"/>
                          <a:ea typeface="Times New Roman"/>
                          <a:cs typeface="Arial" pitchFamily="34" charset="0"/>
                        </a:rPr>
                        <a:t>Pathology </a:t>
                      </a:r>
                      <a:r>
                        <a:rPr lang="en-US" sz="2800" b="1" kern="1800" dirty="0" smtClean="0">
                          <a:solidFill>
                            <a:srgbClr val="FFC000"/>
                          </a:solidFill>
                          <a:latin typeface="Arial" pitchFamily="34" charset="0"/>
                          <a:ea typeface="Times New Roman"/>
                          <a:cs typeface="Arial" pitchFamily="34" charset="0"/>
                        </a:rPr>
                        <a:t>of the </a:t>
                      </a:r>
                      <a:r>
                        <a:rPr lang="en-US" sz="2800" b="1" kern="1800" dirty="0" err="1" smtClean="0">
                          <a:solidFill>
                            <a:srgbClr val="FFC000"/>
                          </a:solidFill>
                          <a:latin typeface="Arial" pitchFamily="34" charset="0"/>
                          <a:ea typeface="Times New Roman"/>
                          <a:cs typeface="Arial" pitchFamily="34" charset="0"/>
                        </a:rPr>
                        <a:t>functional consequences</a:t>
                      </a:r>
                      <a:r>
                        <a:t> </a:t>
                      </a:r>
                    </a:p>
                    <a:p>
                      <a:pPr algn="ctr">
                        <a:lnSpc>
                          <a:spcPts val="1320"/>
                        </a:lnSpc>
                        <a:spcAft>
                          <a:spcPts val="1000"/>
                        </a:spcAft>
                      </a:pPr>
                      <a:endParaRPr lang="en-US" sz="2800" b="1" kern="1800" dirty="0" smtClean="0">
                        <a:solidFill>
                          <a:srgbClr val="FFC000"/>
                        </a:solidFill>
                        <a:latin typeface="Arial" pitchFamily="34" charset="0"/>
                        <a:ea typeface="Times New Roman"/>
                        <a:cs typeface="Arial" pitchFamily="34" charset="0"/>
                      </a:endParaRPr>
                    </a:p>
                    <a:p>
                      <a:pPr algn="ctr">
                        <a:lnSpc>
                          <a:spcPts val="1320"/>
                        </a:lnSpc>
                        <a:spcAft>
                          <a:spcPts val="1000"/>
                        </a:spcAft>
                      </a:pPr>
                      <a:r>
                        <a:rPr lang="en-US" sz="2800" b="1" kern="1800" dirty="0" err="1" smtClean="0">
                          <a:solidFill>
                            <a:srgbClr val="FFC000"/>
                          </a:solidFill>
                          <a:latin typeface="Arial" pitchFamily="34" charset="0"/>
                          <a:ea typeface="Times New Roman"/>
                          <a:cs typeface="Arial" pitchFamily="34" charset="0"/>
                        </a:rPr>
                        <a:t>caused </a:t>
                      </a:r>
                      <a:r>
                        <a:rPr lang="en-US" sz="2800" b="1" kern="1800" dirty="0" smtClean="0">
                          <a:solidFill>
                            <a:srgbClr val="FFC000"/>
                          </a:solidFill>
                          <a:latin typeface="Arial" pitchFamily="34" charset="0"/>
                          <a:ea typeface="Times New Roman"/>
                          <a:cs typeface="Arial" pitchFamily="34" charset="0"/>
                        </a:rPr>
                        <a:t>by</a:t>
                      </a:r>
                      <a:r>
                        <a:t> </a:t>
                      </a:r>
                    </a:p>
                    <a:p>
                      <a:pPr algn="ctr">
                        <a:lnSpc>
                          <a:spcPts val="1320"/>
                        </a:lnSpc>
                        <a:spcAft>
                          <a:spcPts val="1000"/>
                        </a:spcAft>
                      </a:pPr>
                      <a:endParaRPr lang="en-US" sz="2800" b="1" kern="1800" dirty="0" smtClean="0">
                        <a:solidFill>
                          <a:srgbClr val="FFC000"/>
                        </a:solidFill>
                        <a:latin typeface="Arial" pitchFamily="34" charset="0"/>
                        <a:ea typeface="Times New Roman"/>
                        <a:cs typeface="Arial" pitchFamily="34" charset="0"/>
                      </a:endParaRPr>
                    </a:p>
                    <a:p>
                      <a:pPr algn="ctr">
                        <a:lnSpc>
                          <a:spcPts val="1320"/>
                        </a:lnSpc>
                        <a:spcAft>
                          <a:spcPts val="1000"/>
                        </a:spcAft>
                      </a:pPr>
                      <a:r>
                        <a:rPr lang="en-US" sz="2800" b="1" kern="1800" dirty="0" err="1" smtClean="0">
                          <a:solidFill>
                            <a:srgbClr val="FFC000"/>
                          </a:solidFill>
                          <a:latin typeface="Arial" pitchFamily="34" charset="0"/>
                          <a:ea typeface="Times New Roman"/>
                          <a:cs typeface="Arial" pitchFamily="34" charset="0"/>
                        </a:rPr>
                        <a:t>defect of male hormones</a:t>
                      </a:r>
                      <a:endParaRPr lang="en-US" sz="2800" b="1" kern="1800" dirty="0" smtClean="0">
                        <a:solidFill>
                          <a:srgbClr val="FFC000"/>
                        </a:solidFill>
                        <a:latin typeface="Arial" pitchFamily="34" charset="0"/>
                        <a:ea typeface="Times New Roman"/>
                        <a:cs typeface="Arial" pitchFamily="34" charset="0"/>
                      </a:endParaRPr>
                    </a:p>
                    <a:p>
                      <a:pPr algn="ctr">
                        <a:lnSpc>
                          <a:spcPts val="1320"/>
                        </a:lnSpc>
                        <a:spcAft>
                          <a:spcPts val="1000"/>
                        </a:spcAft>
                      </a:pPr>
                      <a:endParaRPr lang="es-ES" sz="2800" dirty="0" smtClean="0">
                        <a:solidFill>
                          <a:srgbClr val="FFC000"/>
                        </a:solidFill>
                        <a:latin typeface="Arial" pitchFamily="34" charset="0"/>
                        <a:ea typeface="Calibri"/>
                        <a:cs typeface="Arial" pitchFamily="34" charset="0"/>
                      </a:endParaRPr>
                    </a:p>
                  </a:txBody>
                  <a:tcPr/>
                </a:tc>
              </a:tr>
              <a:tr h="350953">
                <a:tc>
                  <a:txBody>
                    <a:bodyPr/>
                    <a:lstStyle/>
                    <a:p>
                      <a:pPr algn="ctr"/>
                      <a:endParaRPr lang="es-ES" b="1" dirty="0">
                        <a:solidFill>
                          <a:schemeClr val="bg1"/>
                        </a:solidFill>
                        <a:latin typeface="Arial" pitchFamily="34" charset="0"/>
                        <a:cs typeface="Arial" pitchFamily="34" charset="0"/>
                      </a:endParaRPr>
                    </a:p>
                  </a:txBody>
                  <a:tcPr/>
                </a:tc>
              </a:tr>
              <a:tr h="848736">
                <a:tc>
                  <a:txBody>
                    <a:bodyPr/>
                    <a:lstStyle/>
                    <a:p>
                      <a:pPr marL="342900" lvl="0" indent="-342900">
                        <a:lnSpc>
                          <a:spcPts val="1320"/>
                        </a:lnSpc>
                        <a:spcAft>
                          <a:spcPts val="0"/>
                        </a:spcAft>
                        <a:buFont typeface="Symbol"/>
                        <a:buNone/>
                      </a:pPr>
                      <a:endParaRPr lang="es-ES" dirty="0" smtClean="0"/>
                    </a:p>
                    <a:p>
                      <a:pPr marL="342900" lvl="0" indent="-342900">
                        <a:lnSpc>
                          <a:spcPts val="1320"/>
                        </a:lnSpc>
                        <a:spcAft>
                          <a:spcPts val="0"/>
                        </a:spcAft>
                        <a:buFont typeface="Symbol"/>
                        <a:buNone/>
                      </a:pPr>
                      <a:r>
                        <a:rPr lang="es-ES" sz="2400" b="0" dirty="0" err="1" smtClean="0">
                          <a:latin typeface="Arial" pitchFamily="34" charset="0"/>
                          <a:cs typeface="Arial" pitchFamily="34" charset="0"/>
                        </a:rPr>
                        <a:t>Puffs </a:t>
                      </a:r>
                      <a:r>
                        <a:rPr lang="es-ES" sz="2400" b="0" dirty="0" smtClean="0">
                          <a:latin typeface="Arial" pitchFamily="34" charset="0"/>
                          <a:cs typeface="Arial" pitchFamily="34" charset="0"/>
                        </a:rPr>
                        <a:t>of </a:t>
                      </a:r>
                      <a:r>
                        <a:rPr lang="es-ES" sz="2400" b="0" dirty="0" err="1" smtClean="0">
                          <a:latin typeface="Arial" pitchFamily="34" charset="0"/>
                          <a:cs typeface="Arial" pitchFamily="34" charset="0"/>
                        </a:rPr>
                        <a:t>heat</a:t>
                      </a:r>
                      <a:r>
                        <a:rPr lang="es-ES" sz="2400" b="0" dirty="0" smtClean="0">
                          <a:latin typeface="Arial" pitchFamily="34" charset="0"/>
                          <a:cs typeface="Arial" pitchFamily="34" charset="0"/>
                        </a:rPr>
                        <a:t>, </a:t>
                      </a:r>
                      <a:r>
                        <a:rPr lang="es-ES" sz="2400" b="0" dirty="0" err="1" smtClean="0">
                          <a:latin typeface="Arial" pitchFamily="34" charset="0"/>
                          <a:cs typeface="Arial" pitchFamily="34" charset="0"/>
                        </a:rPr>
                        <a:t>irritability</a:t>
                      </a:r>
                      <a:r>
                        <a:rPr lang="es-ES" sz="2400" b="0" dirty="0" smtClean="0">
                          <a:latin typeface="Arial" pitchFamily="34" charset="0"/>
                          <a:cs typeface="Arial" pitchFamily="34" charset="0"/>
                        </a:rPr>
                        <a:t>, </a:t>
                      </a:r>
                      <a:r>
                        <a:rPr lang="es-ES" sz="2400" b="0" baseline="0" dirty="0" smtClean="0">
                          <a:latin typeface="Arial" pitchFamily="34" charset="0"/>
                          <a:cs typeface="Arial" pitchFamily="34" charset="0"/>
                        </a:rPr>
                        <a:t>intestinal </a:t>
                      </a:r>
                      <a:r>
                        <a:rPr lang="es-ES" sz="2400" b="0" baseline="0" dirty="0" err="1" smtClean="0">
                          <a:latin typeface="Arial" pitchFamily="34" charset="0"/>
                          <a:cs typeface="Arial" pitchFamily="34" charset="0"/>
                        </a:rPr>
                        <a:t>distension</a:t>
                      </a:r>
                      <a:r>
                        <a:rPr lang="es-ES" sz="2400" b="0" baseline="0" dirty="0" smtClean="0">
                          <a:latin typeface="Arial" pitchFamily="34" charset="0"/>
                          <a:cs typeface="Arial" pitchFamily="34" charset="0"/>
                        </a:rPr>
                        <a:t>,</a:t>
                      </a:r>
                      <a:r>
                        <a:t> </a:t>
                      </a:r>
                    </a:p>
                    <a:p>
                      <a:pPr marL="342900" lvl="0" indent="-342900">
                        <a:lnSpc>
                          <a:spcPts val="1320"/>
                        </a:lnSpc>
                        <a:spcAft>
                          <a:spcPts val="0"/>
                        </a:spcAft>
                        <a:buFont typeface="Symbol"/>
                        <a:buNone/>
                      </a:pPr>
                      <a:endParaRPr lang="es-ES" sz="2400" b="0" baseline="0" dirty="0" smtClean="0">
                        <a:latin typeface="Arial" pitchFamily="34" charset="0"/>
                        <a:cs typeface="Arial" pitchFamily="34" charset="0"/>
                      </a:endParaRPr>
                    </a:p>
                    <a:p>
                      <a:pPr marL="342900" lvl="0" indent="-342900">
                        <a:lnSpc>
                          <a:spcPts val="1320"/>
                        </a:lnSpc>
                        <a:spcAft>
                          <a:spcPts val="0"/>
                        </a:spcAft>
                        <a:buFont typeface="Symbol"/>
                        <a:buNone/>
                      </a:pPr>
                      <a:r>
                        <a:rPr lang="es-ES" sz="2400" b="0" baseline="0" dirty="0" err="1" smtClean="0">
                          <a:latin typeface="Arial" pitchFamily="34" charset="0"/>
                          <a:cs typeface="Arial" pitchFamily="34" charset="0"/>
                        </a:rPr>
                        <a:t>swelling </a:t>
                      </a:r>
                      <a:r>
                        <a:rPr lang="es-ES" sz="2400" b="0" baseline="0" dirty="0" smtClean="0">
                          <a:latin typeface="Arial" pitchFamily="34" charset="0"/>
                          <a:cs typeface="Arial" pitchFamily="34" charset="0"/>
                        </a:rPr>
                        <a:t>of the </a:t>
                      </a:r>
                      <a:r>
                        <a:rPr lang="es-ES" sz="2400" b="0" baseline="0" dirty="0" err="1" smtClean="0">
                          <a:latin typeface="Arial" pitchFamily="34" charset="0"/>
                          <a:cs typeface="Arial" pitchFamily="34" charset="0"/>
                        </a:rPr>
                        <a:t>feet</a:t>
                      </a:r>
                      <a:endParaRPr lang="es-ES" sz="2400" b="0" baseline="0" dirty="0" smtClean="0">
                        <a:latin typeface="Arial" pitchFamily="34" charset="0"/>
                        <a:cs typeface="Arial" pitchFamily="34" charset="0"/>
                      </a:endParaRPr>
                    </a:p>
                    <a:p>
                      <a:pPr marL="342900" lvl="0" indent="-342900" algn="ctr">
                        <a:lnSpc>
                          <a:spcPts val="1320"/>
                        </a:lnSpc>
                        <a:spcAft>
                          <a:spcPts val="0"/>
                        </a:spcAft>
                        <a:buFont typeface="Symbol"/>
                        <a:buNone/>
                      </a:pPr>
                      <a:endParaRPr lang="es-ES" sz="2400" dirty="0">
                        <a:solidFill>
                          <a:schemeClr val="bg1"/>
                        </a:solidFill>
                        <a:latin typeface="Arial" pitchFamily="34" charset="0"/>
                        <a:cs typeface="Arial" pitchFamily="34" charset="0"/>
                      </a:endParaRPr>
                    </a:p>
                  </a:txBody>
                  <a:tcPr/>
                </a:tc>
              </a:tr>
            </a:tbl>
          </a:graphicData>
        </a:graphic>
      </p:graphicFrame>
      <p:sp>
        <p:nvSpPr>
          <p:cNvPr id="7" name="Rectangle 6"/>
          <p:cNvSpPr/>
          <p:nvPr/>
        </p:nvSpPr>
        <p:spPr>
          <a:xfrm>
            <a:off x="251520" y="3789040"/>
            <a:ext cx="8640960" cy="2246769"/>
          </a:xfrm>
          <a:prstGeom prst="rect">
            <a:avLst/>
          </a:prstGeom>
        </p:spPr>
        <p:txBody>
          <a:bodyPr wrap="square">
            <a:spAutoFit/>
          </a:bodyPr>
          <a:lstStyle/>
          <a:p>
            <a:r>
              <a:rPr lang="en-US" sz="2800" dirty="0" smtClean="0">
                <a:solidFill>
                  <a:srgbClr val="FFC000"/>
                </a:solidFill>
              </a:rPr>
              <a:t>Result from</a:t>
            </a:r>
            <a:endParaRPr lang="en-US" sz="2800" dirty="0" smtClean="0">
              <a:solidFill>
                <a:srgbClr val="FFC000"/>
              </a:solidFill>
            </a:endParaRPr>
          </a:p>
          <a:p>
            <a:r>
              <a:rPr lang="en-US" sz="2800" dirty="0" smtClean="0">
                <a:solidFill>
                  <a:srgbClr val="FFC000"/>
                </a:solidFill>
                <a:latin typeface="+mj-lt"/>
              </a:rPr>
              <a:t>w</a:t>
            </a:r>
            <a:r>
              <a:rPr lang="en-US" sz="2800" dirty="0" smtClean="0">
                <a:solidFill>
                  <a:srgbClr val="FFC000"/>
                </a:solidFill>
                <a:latin typeface="+mj-lt"/>
              </a:rPr>
              <a:t>eakness </a:t>
            </a:r>
            <a:r>
              <a:rPr lang="en-US" sz="2800" dirty="0" smtClean="0">
                <a:solidFill>
                  <a:srgbClr val="FFC000"/>
                </a:solidFill>
                <a:latin typeface="+mj-lt"/>
              </a:rPr>
              <a:t>of all </a:t>
            </a:r>
            <a:r>
              <a:rPr lang="en-US" sz="2800" dirty="0" smtClean="0">
                <a:solidFill>
                  <a:srgbClr val="FFC000"/>
                </a:solidFill>
                <a:latin typeface="+mj-lt"/>
              </a:rPr>
              <a:t>musculatures </a:t>
            </a:r>
            <a:r>
              <a:rPr lang="en-US" sz="2800" dirty="0" smtClean="0">
                <a:solidFill>
                  <a:srgbClr val="FFC000"/>
                </a:solidFill>
                <a:latin typeface="+mj-lt"/>
              </a:rPr>
              <a:t>(</a:t>
            </a:r>
            <a:r>
              <a:rPr lang="en-US" sz="2800" dirty="0" smtClean="0">
                <a:solidFill>
                  <a:srgbClr val="FFC000"/>
                </a:solidFill>
                <a:latin typeface="+mj-lt"/>
              </a:rPr>
              <a:t>smooth </a:t>
            </a:r>
            <a:r>
              <a:rPr lang="en-US" sz="2800" dirty="0" err="1" smtClean="0">
                <a:solidFill>
                  <a:srgbClr val="FFC000"/>
                </a:solidFill>
                <a:latin typeface="+mj-lt"/>
              </a:rPr>
              <a:t>fibres</a:t>
            </a:r>
            <a:r>
              <a:rPr lang="en-US" sz="2800" dirty="0" smtClean="0">
                <a:solidFill>
                  <a:srgbClr val="FFC000"/>
                </a:solidFill>
                <a:latin typeface="+mj-lt"/>
              </a:rPr>
              <a:t>) of </a:t>
            </a:r>
            <a:r>
              <a:rPr lang="en-US" sz="2800" dirty="0" smtClean="0">
                <a:solidFill>
                  <a:srgbClr val="FFC000"/>
                </a:solidFill>
                <a:latin typeface="+mj-lt"/>
              </a:rPr>
              <a:t>arteries, </a:t>
            </a:r>
            <a:r>
              <a:rPr lang="en-US" sz="2800" dirty="0" smtClean="0">
                <a:solidFill>
                  <a:srgbClr val="FFC000"/>
                </a:solidFill>
                <a:latin typeface="+mj-lt"/>
              </a:rPr>
              <a:t> </a:t>
            </a:r>
            <a:r>
              <a:rPr lang="en-US" sz="2800" dirty="0" smtClean="0">
                <a:solidFill>
                  <a:srgbClr val="FFC000"/>
                </a:solidFill>
                <a:latin typeface="+mj-lt"/>
              </a:rPr>
              <a:t>veins </a:t>
            </a:r>
            <a:r>
              <a:rPr lang="en-US" sz="2800" dirty="0" smtClean="0">
                <a:solidFill>
                  <a:srgbClr val="FFC000"/>
                </a:solidFill>
                <a:latin typeface="+mj-lt"/>
              </a:rPr>
              <a:t>and intestine.</a:t>
            </a:r>
            <a:endParaRPr lang="en-US" sz="2800" dirty="0" smtClean="0">
              <a:solidFill>
                <a:srgbClr val="FFC000"/>
              </a:solidFill>
              <a:latin typeface="+mj-lt"/>
            </a:endParaRPr>
          </a:p>
          <a:p>
            <a:r>
              <a:rPr lang="en-US" sz="2800" dirty="0" smtClean="0">
                <a:solidFill>
                  <a:srgbClr val="FFC000"/>
                </a:solidFill>
                <a:latin typeface="+mj-lt"/>
              </a:rPr>
              <a:t>The small intestine is 6.5 </a:t>
            </a:r>
            <a:r>
              <a:rPr lang="en-US" sz="2800" dirty="0" err="1" smtClean="0">
                <a:solidFill>
                  <a:srgbClr val="FFC000"/>
                </a:solidFill>
                <a:latin typeface="+mj-lt"/>
              </a:rPr>
              <a:t>metres</a:t>
            </a:r>
            <a:r>
              <a:rPr lang="en-US" sz="2800" dirty="0" smtClean="0">
                <a:solidFill>
                  <a:srgbClr val="FFC000"/>
                </a:solidFill>
                <a:latin typeface="+mj-lt"/>
              </a:rPr>
              <a:t> </a:t>
            </a:r>
            <a:r>
              <a:rPr lang="en-US" sz="2800" dirty="0" smtClean="0">
                <a:solidFill>
                  <a:srgbClr val="FFC000"/>
                </a:solidFill>
                <a:latin typeface="+mj-lt"/>
              </a:rPr>
              <a:t>long and the large intestine 1.5 </a:t>
            </a:r>
            <a:r>
              <a:rPr lang="en-US" sz="2800" dirty="0" err="1" smtClean="0">
                <a:solidFill>
                  <a:srgbClr val="FFC000"/>
                </a:solidFill>
                <a:latin typeface="+mj-lt"/>
              </a:rPr>
              <a:t>metres</a:t>
            </a:r>
            <a:r>
              <a:rPr lang="en-US" sz="2800" dirty="0" smtClean="0">
                <a:solidFill>
                  <a:srgbClr val="FFC000"/>
                </a:solidFill>
                <a:latin typeface="+mj-lt"/>
              </a:rPr>
              <a:t>.</a:t>
            </a:r>
            <a:endParaRPr lang="es-ES" sz="2800" dirty="0">
              <a:solidFill>
                <a:srgbClr val="FFC000"/>
              </a:solidFill>
              <a:latin typeface="+mj-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nvGraphicFramePr>
        <p:xfrm>
          <a:off x="0" y="-252324"/>
          <a:ext cx="9108504" cy="3179591"/>
        </p:xfrm>
        <a:graphic>
          <a:graphicData uri="http://schemas.openxmlformats.org/drawingml/2006/table">
            <a:tbl>
              <a:tblPr firstRow="1" bandRow="1">
                <a:tableStyleId>{5C22544A-7EE6-4342-B048-85BDC9FD1C3A}</a:tableStyleId>
              </a:tblPr>
              <a:tblGrid>
                <a:gridCol w="9108504"/>
              </a:tblGrid>
              <a:tr h="836712">
                <a:tc>
                  <a:txBody>
                    <a:bodyPr/>
                    <a:lstStyle/>
                    <a:p>
                      <a:pPr algn="ctr">
                        <a:lnSpc>
                          <a:spcPts val="1320"/>
                        </a:lnSpc>
                        <a:spcAft>
                          <a:spcPts val="1000"/>
                        </a:spcAft>
                      </a:pPr>
                      <a:endParaRPr lang="en-US" sz="1800" b="1" kern="1800" dirty="0" smtClean="0">
                        <a:solidFill>
                          <a:srgbClr val="FFC000"/>
                        </a:solidFill>
                        <a:latin typeface="Arial" pitchFamily="34" charset="0"/>
                        <a:ea typeface="Times New Roman"/>
                        <a:cs typeface="Arial" pitchFamily="34" charset="0"/>
                      </a:endParaRPr>
                    </a:p>
                    <a:p>
                      <a:pPr algn="ctr">
                        <a:lnSpc>
                          <a:spcPts val="1320"/>
                        </a:lnSpc>
                        <a:spcAft>
                          <a:spcPts val="1000"/>
                        </a:spcAft>
                      </a:pPr>
                      <a:endParaRPr lang="en-US" sz="1800" b="1" kern="1800" dirty="0" smtClean="0">
                        <a:solidFill>
                          <a:srgbClr val="FFC000"/>
                        </a:solidFill>
                        <a:latin typeface="Arial" pitchFamily="34" charset="0"/>
                        <a:ea typeface="Times New Roman"/>
                        <a:cs typeface="Arial" pitchFamily="34" charset="0"/>
                      </a:endParaRPr>
                    </a:p>
                    <a:p>
                      <a:pPr algn="ctr">
                        <a:lnSpc>
                          <a:spcPts val="1320"/>
                        </a:lnSpc>
                        <a:spcAft>
                          <a:spcPts val="1000"/>
                        </a:spcAft>
                      </a:pPr>
                      <a:r>
                        <a:rPr lang="en-US" sz="2800" b="1" kern="1800" dirty="0" smtClean="0">
                          <a:solidFill>
                            <a:srgbClr val="FFC000"/>
                          </a:solidFill>
                          <a:latin typeface="Arial" pitchFamily="34" charset="0"/>
                          <a:ea typeface="Times New Roman"/>
                          <a:cs typeface="Arial" pitchFamily="34" charset="0"/>
                        </a:rPr>
                        <a:t>Pathology </a:t>
                      </a:r>
                      <a:r>
                        <a:rPr lang="en-US" sz="2800" b="1" kern="1800" dirty="0" smtClean="0">
                          <a:solidFill>
                            <a:srgbClr val="FFC000"/>
                          </a:solidFill>
                          <a:latin typeface="Arial" pitchFamily="34" charset="0"/>
                          <a:ea typeface="Times New Roman"/>
                          <a:cs typeface="Arial" pitchFamily="34" charset="0"/>
                        </a:rPr>
                        <a:t>of </a:t>
                      </a:r>
                      <a:r>
                        <a:rPr lang="en-US" sz="2800" b="1" kern="1800" dirty="0" smtClean="0">
                          <a:solidFill>
                            <a:srgbClr val="FFC000"/>
                          </a:solidFill>
                          <a:latin typeface="Arial" pitchFamily="34" charset="0"/>
                          <a:ea typeface="Times New Roman"/>
                          <a:cs typeface="Arial" pitchFamily="34" charset="0"/>
                        </a:rPr>
                        <a:t>local consequences</a:t>
                      </a:r>
                    </a:p>
                    <a:p>
                      <a:pPr algn="ctr">
                        <a:lnSpc>
                          <a:spcPts val="1320"/>
                        </a:lnSpc>
                        <a:spcAft>
                          <a:spcPts val="1000"/>
                        </a:spcAft>
                      </a:pPr>
                      <a:endParaRPr lang="es-ES" sz="2800" dirty="0" smtClean="0">
                        <a:solidFill>
                          <a:srgbClr val="FFC000"/>
                        </a:solidFill>
                        <a:latin typeface="Arial" pitchFamily="34" charset="0"/>
                        <a:ea typeface="Calibri"/>
                        <a:cs typeface="Arial" pitchFamily="34" charset="0"/>
                      </a:endParaRPr>
                    </a:p>
                  </a:txBody>
                  <a:tcPr/>
                </a:tc>
              </a:tr>
              <a:tr h="391623">
                <a:tc>
                  <a:txBody>
                    <a:bodyPr/>
                    <a:lstStyle/>
                    <a:p>
                      <a:pPr algn="ctr"/>
                      <a:endParaRPr lang="es-ES" b="1" dirty="0">
                        <a:solidFill>
                          <a:schemeClr val="bg1"/>
                        </a:solidFill>
                        <a:latin typeface="Arial" pitchFamily="34" charset="0"/>
                        <a:cs typeface="Arial" pitchFamily="34" charset="0"/>
                      </a:endParaRPr>
                    </a:p>
                  </a:txBody>
                  <a:tcPr/>
                </a:tc>
              </a:tr>
              <a:tr h="1120545">
                <a:tc>
                  <a:txBody>
                    <a:bodyPr/>
                    <a:lstStyle/>
                    <a:p>
                      <a:pPr marL="342900" indent="-342900" algn="l">
                        <a:buFont typeface="+mj-lt"/>
                        <a:buNone/>
                      </a:pPr>
                      <a:r>
                        <a:rPr kumimoji="0" lang="es-ES" sz="2000" kern="1200" dirty="0" err="1" smtClean="0">
                          <a:solidFill>
                            <a:schemeClr val="dk1"/>
                          </a:solidFill>
                          <a:latin typeface="Arial" pitchFamily="34" charset="0"/>
                          <a:ea typeface="+mn-ea"/>
                          <a:cs typeface="Arial" pitchFamily="34" charset="0"/>
                        </a:rPr>
                        <a:t>incontinence</a:t>
                      </a:r>
                      <a:r>
                        <a:rPr kumimoji="0" lang="es-ES" sz="2000" kern="1200" dirty="0" smtClean="0">
                          <a:solidFill>
                            <a:schemeClr val="dk1"/>
                          </a:solidFill>
                          <a:latin typeface="Arial" pitchFamily="34" charset="0"/>
                          <a:ea typeface="+mn-ea"/>
                          <a:cs typeface="Arial" pitchFamily="34" charset="0"/>
                        </a:rPr>
                        <a:t>, </a:t>
                      </a:r>
                      <a:r>
                        <a:rPr kumimoji="0" lang="es-ES" sz="2000" kern="1200" baseline="0" dirty="0" err="1" smtClean="0">
                          <a:solidFill>
                            <a:schemeClr val="dk1"/>
                          </a:solidFill>
                          <a:latin typeface="Arial" pitchFamily="34" charset="0"/>
                          <a:ea typeface="+mn-ea"/>
                          <a:cs typeface="Arial" pitchFamily="34" charset="0"/>
                        </a:rPr>
                        <a:t>urgencies</a:t>
                      </a:r>
                      <a:r>
                        <a:rPr kumimoji="0" lang="es-ES" sz="2000" kern="1200" baseline="0" dirty="0" smtClean="0">
                          <a:solidFill>
                            <a:schemeClr val="dk1"/>
                          </a:solidFill>
                          <a:latin typeface="Arial" pitchFamily="34" charset="0"/>
                          <a:ea typeface="+mn-ea"/>
                          <a:cs typeface="Arial" pitchFamily="34" charset="0"/>
                        </a:rPr>
                        <a:t>, </a:t>
                      </a:r>
                      <a:r>
                        <a:rPr kumimoji="0" lang="es-ES" sz="2000" kern="1200" baseline="0" dirty="0" err="1" smtClean="0">
                          <a:solidFill>
                            <a:schemeClr val="dk1"/>
                          </a:solidFill>
                          <a:latin typeface="Arial" pitchFamily="34" charset="0"/>
                          <a:ea typeface="+mn-ea"/>
                          <a:cs typeface="Arial" pitchFamily="34" charset="0"/>
                        </a:rPr>
                        <a:t>recurrent</a:t>
                      </a:r>
                      <a:r>
                        <a:rPr kumimoji="0" lang="es-ES" sz="2000" kern="1200" baseline="0" dirty="0" smtClean="0">
                          <a:solidFill>
                            <a:schemeClr val="dk1"/>
                          </a:solidFill>
                          <a:latin typeface="Arial" pitchFamily="34" charset="0"/>
                          <a:ea typeface="+mn-ea"/>
                          <a:cs typeface="Arial" pitchFamily="34" charset="0"/>
                        </a:rPr>
                        <a:t> </a:t>
                      </a:r>
                      <a:r>
                        <a:rPr kumimoji="0" lang="es-ES" sz="2000" kern="1200" baseline="0" dirty="0" err="1" smtClean="0">
                          <a:solidFill>
                            <a:schemeClr val="dk1"/>
                          </a:solidFill>
                          <a:latin typeface="Arial" pitchFamily="34" charset="0"/>
                          <a:ea typeface="+mn-ea"/>
                          <a:cs typeface="Arial" pitchFamily="34" charset="0"/>
                        </a:rPr>
                        <a:t>cystitis</a:t>
                      </a:r>
                      <a:endParaRPr kumimoji="0" lang="es-ES" sz="2000" kern="1200" dirty="0" smtClean="0">
                        <a:solidFill>
                          <a:schemeClr val="dk1"/>
                        </a:solidFill>
                        <a:latin typeface="Arial" pitchFamily="34" charset="0"/>
                        <a:ea typeface="+mn-ea"/>
                        <a:cs typeface="Arial" pitchFamily="34" charset="0"/>
                      </a:endParaRPr>
                    </a:p>
                    <a:p>
                      <a:pPr marL="342900" indent="-342900" algn="l">
                        <a:buFont typeface="+mj-lt"/>
                        <a:buNone/>
                      </a:pPr>
                      <a:r>
                        <a:rPr kumimoji="0" lang="es-ES" sz="2000" kern="1200" dirty="0" err="1" smtClean="0">
                          <a:solidFill>
                            <a:schemeClr val="dk1"/>
                          </a:solidFill>
                          <a:latin typeface="Arial" pitchFamily="34" charset="0"/>
                          <a:ea typeface="+mn-ea"/>
                          <a:cs typeface="Arial" pitchFamily="34" charset="0"/>
                        </a:rPr>
                        <a:t>caused</a:t>
                      </a:r>
                      <a:r>
                        <a:rPr kumimoji="0" lang="es-ES" sz="2000" kern="1200" dirty="0" smtClean="0">
                          <a:solidFill>
                            <a:schemeClr val="dk1"/>
                          </a:solidFill>
                          <a:latin typeface="Arial" pitchFamily="34" charset="0"/>
                          <a:ea typeface="+mn-ea"/>
                          <a:cs typeface="Arial" pitchFamily="34" charset="0"/>
                        </a:rPr>
                        <a:t> by the </a:t>
                      </a:r>
                      <a:r>
                        <a:rPr kumimoji="0" lang="es-ES" sz="2000" kern="1200" dirty="0" err="1" smtClean="0">
                          <a:solidFill>
                            <a:srgbClr val="FF0000"/>
                          </a:solidFill>
                          <a:latin typeface="Arial" pitchFamily="34" charset="0"/>
                          <a:ea typeface="+mn-ea"/>
                          <a:cs typeface="Arial" pitchFamily="34" charset="0"/>
                        </a:rPr>
                        <a:t>sclerosis</a:t>
                      </a:r>
                      <a:r>
                        <a:rPr kumimoji="0" lang="es-ES" sz="2000" kern="1200" dirty="0" smtClean="0">
                          <a:solidFill>
                            <a:srgbClr val="FF0000"/>
                          </a:solidFill>
                          <a:latin typeface="Arial" pitchFamily="34" charset="0"/>
                          <a:ea typeface="+mn-ea"/>
                          <a:cs typeface="Arial" pitchFamily="34" charset="0"/>
                        </a:rPr>
                        <a:t> </a:t>
                      </a:r>
                      <a:r>
                        <a:rPr kumimoji="0" lang="es-ES" sz="2000" kern="1200" dirty="0" smtClean="0">
                          <a:solidFill>
                            <a:srgbClr val="FF0000"/>
                          </a:solidFill>
                          <a:latin typeface="Arial" pitchFamily="34" charset="0"/>
                          <a:ea typeface="+mn-ea"/>
                          <a:cs typeface="Arial" pitchFamily="34" charset="0"/>
                        </a:rPr>
                        <a:t>and </a:t>
                      </a:r>
                      <a:r>
                        <a:rPr kumimoji="0" lang="es-ES" sz="2000" kern="1200" dirty="0" err="1" smtClean="0">
                          <a:solidFill>
                            <a:srgbClr val="FF0000"/>
                          </a:solidFill>
                          <a:latin typeface="Arial" pitchFamily="34" charset="0"/>
                          <a:ea typeface="+mn-ea"/>
                          <a:cs typeface="Arial" pitchFamily="34" charset="0"/>
                        </a:rPr>
                        <a:t>inflammation</a:t>
                      </a:r>
                      <a:r>
                        <a:rPr kumimoji="0" lang="es-ES" sz="2000" kern="1200" dirty="0" smtClean="0">
                          <a:solidFill>
                            <a:srgbClr val="FF0000"/>
                          </a:solidFill>
                          <a:latin typeface="Arial" pitchFamily="34" charset="0"/>
                          <a:ea typeface="+mn-ea"/>
                          <a:cs typeface="Arial" pitchFamily="34" charset="0"/>
                        </a:rPr>
                        <a:t> </a:t>
                      </a:r>
                      <a:r>
                        <a:rPr kumimoji="0" lang="es-ES" sz="2000" kern="1200" dirty="0" smtClean="0">
                          <a:solidFill>
                            <a:srgbClr val="FF0000"/>
                          </a:solidFill>
                          <a:latin typeface="Arial" pitchFamily="34" charset="0"/>
                          <a:ea typeface="+mn-ea"/>
                          <a:cs typeface="Arial" pitchFamily="34" charset="0"/>
                        </a:rPr>
                        <a:t>of </a:t>
                      </a:r>
                      <a:r>
                        <a:rPr kumimoji="0" lang="es-ES" sz="2000" kern="1200" dirty="0" smtClean="0">
                          <a:solidFill>
                            <a:srgbClr val="FF0000"/>
                          </a:solidFill>
                          <a:latin typeface="Arial" pitchFamily="34" charset="0"/>
                          <a:ea typeface="+mn-ea"/>
                          <a:cs typeface="Arial" pitchFamily="34" charset="0"/>
                        </a:rPr>
                        <a:t>the </a:t>
                      </a:r>
                      <a:r>
                        <a:rPr kumimoji="0" lang="es-ES" sz="2000" kern="1200" dirty="0" err="1" smtClean="0">
                          <a:solidFill>
                            <a:srgbClr val="FF0000"/>
                          </a:solidFill>
                          <a:latin typeface="Arial" pitchFamily="34" charset="0"/>
                          <a:ea typeface="+mn-ea"/>
                          <a:cs typeface="Arial" pitchFamily="34" charset="0"/>
                        </a:rPr>
                        <a:t>bladder</a:t>
                      </a:r>
                      <a:r>
                        <a:rPr kumimoji="0" lang="es-ES" sz="2000" kern="1200" dirty="0" smtClean="0">
                          <a:solidFill>
                            <a:srgbClr val="FF0000"/>
                          </a:solidFill>
                          <a:latin typeface="Arial" pitchFamily="34" charset="0"/>
                          <a:ea typeface="+mn-ea"/>
                          <a:cs typeface="Arial" pitchFamily="34" charset="0"/>
                        </a:rPr>
                        <a:t> </a:t>
                      </a:r>
                      <a:r>
                        <a:rPr kumimoji="0" lang="es-ES" sz="2000" kern="1200" dirty="0" err="1" smtClean="0">
                          <a:solidFill>
                            <a:srgbClr val="FF0000"/>
                          </a:solidFill>
                          <a:latin typeface="Arial" pitchFamily="34" charset="0"/>
                          <a:ea typeface="+mn-ea"/>
                          <a:cs typeface="Arial" pitchFamily="34" charset="0"/>
                        </a:rPr>
                        <a:t>neck</a:t>
                      </a:r>
                      <a:endParaRPr kumimoji="0" lang="es-ES" sz="2000" kern="1200" dirty="0" smtClean="0">
                        <a:solidFill>
                          <a:srgbClr val="FF0000"/>
                        </a:solidFill>
                        <a:latin typeface="Arial" pitchFamily="34" charset="0"/>
                        <a:ea typeface="+mn-ea"/>
                        <a:cs typeface="Arial" pitchFamily="34" charset="0"/>
                      </a:endParaRPr>
                    </a:p>
                    <a:p>
                      <a:pPr marL="342900" indent="-342900" algn="l">
                        <a:buFont typeface="+mj-lt"/>
                        <a:buNone/>
                      </a:pPr>
                      <a:endParaRPr kumimoji="0" lang="es-ES" sz="2000" kern="1200" dirty="0" smtClean="0">
                        <a:solidFill>
                          <a:schemeClr val="dk1"/>
                        </a:solidFill>
                        <a:latin typeface="Arial" pitchFamily="34" charset="0"/>
                        <a:ea typeface="+mn-ea"/>
                        <a:cs typeface="Arial" pitchFamily="34" charset="0"/>
                      </a:endParaRPr>
                    </a:p>
                    <a:p>
                      <a:pPr algn="l"/>
                      <a:r>
                        <a:rPr kumimoji="0" lang="es-ES" sz="2000" kern="1200" dirty="0" err="1" smtClean="0">
                          <a:solidFill>
                            <a:schemeClr val="dk1"/>
                          </a:solidFill>
                          <a:latin typeface="Arial" pitchFamily="34" charset="0"/>
                          <a:ea typeface="+mn-ea"/>
                          <a:cs typeface="Arial" pitchFamily="34" charset="0"/>
                        </a:rPr>
                        <a:t>painful</a:t>
                      </a:r>
                      <a:r>
                        <a:rPr kumimoji="0" lang="es-ES" sz="2000" kern="1200" dirty="0" smtClean="0">
                          <a:solidFill>
                            <a:schemeClr val="dk1"/>
                          </a:solidFill>
                          <a:latin typeface="Arial" pitchFamily="34" charset="0"/>
                          <a:ea typeface="+mn-ea"/>
                          <a:cs typeface="Arial" pitchFamily="34" charset="0"/>
                        </a:rPr>
                        <a:t> </a:t>
                      </a:r>
                      <a:r>
                        <a:rPr kumimoji="0" lang="es-ES" sz="2000" kern="1200" baseline="0" dirty="0" smtClean="0">
                          <a:solidFill>
                            <a:schemeClr val="dk1"/>
                          </a:solidFill>
                          <a:latin typeface="Arial" pitchFamily="34" charset="0"/>
                          <a:ea typeface="+mn-ea"/>
                          <a:cs typeface="Arial" pitchFamily="34" charset="0"/>
                        </a:rPr>
                        <a:t> </a:t>
                      </a:r>
                      <a:r>
                        <a:rPr kumimoji="0" lang="es-ES" sz="2000" kern="1200" baseline="0" dirty="0" err="1" smtClean="0">
                          <a:solidFill>
                            <a:schemeClr val="dk1"/>
                          </a:solidFill>
                          <a:latin typeface="Arial" pitchFamily="34" charset="0"/>
                          <a:ea typeface="+mn-ea"/>
                          <a:cs typeface="Arial" pitchFamily="34" charset="0"/>
                        </a:rPr>
                        <a:t>or</a:t>
                      </a:r>
                      <a:r>
                        <a:rPr kumimoji="0" lang="es-ES" sz="2000" kern="1200" baseline="0" dirty="0" smtClean="0">
                          <a:solidFill>
                            <a:schemeClr val="dk1"/>
                          </a:solidFill>
                          <a:latin typeface="Arial" pitchFamily="34" charset="0"/>
                          <a:ea typeface="+mn-ea"/>
                          <a:cs typeface="Arial" pitchFamily="34" charset="0"/>
                        </a:rPr>
                        <a:t> </a:t>
                      </a:r>
                      <a:r>
                        <a:rPr kumimoji="0" lang="es-ES" sz="2000" kern="1200" baseline="0" dirty="0" err="1" smtClean="0">
                          <a:solidFill>
                            <a:schemeClr val="dk1"/>
                          </a:solidFill>
                          <a:latin typeface="Arial" pitchFamily="34" charset="0"/>
                          <a:ea typeface="+mn-ea"/>
                          <a:cs typeface="Arial" pitchFamily="34" charset="0"/>
                        </a:rPr>
                        <a:t>dificult</a:t>
                      </a:r>
                      <a:r>
                        <a:rPr kumimoji="0" lang="es-ES" sz="2000" kern="1200" baseline="0" dirty="0" smtClean="0">
                          <a:solidFill>
                            <a:schemeClr val="dk1"/>
                          </a:solidFill>
                          <a:latin typeface="Arial" pitchFamily="34" charset="0"/>
                          <a:ea typeface="+mn-ea"/>
                          <a:cs typeface="Arial" pitchFamily="34" charset="0"/>
                        </a:rPr>
                        <a:t> </a:t>
                      </a:r>
                      <a:r>
                        <a:rPr kumimoji="0" lang="es-ES" sz="2000" kern="1200" dirty="0" smtClean="0">
                          <a:solidFill>
                            <a:schemeClr val="dk1"/>
                          </a:solidFill>
                          <a:latin typeface="Arial" pitchFamily="34" charset="0"/>
                          <a:ea typeface="+mn-ea"/>
                          <a:cs typeface="Arial" pitchFamily="34" charset="0"/>
                        </a:rPr>
                        <a:t>sexual </a:t>
                      </a:r>
                      <a:r>
                        <a:rPr kumimoji="0" lang="es-ES" sz="2000" kern="1200" dirty="0" err="1" smtClean="0">
                          <a:solidFill>
                            <a:schemeClr val="dk1"/>
                          </a:solidFill>
                          <a:latin typeface="Arial" pitchFamily="34" charset="0"/>
                          <a:ea typeface="+mn-ea"/>
                          <a:cs typeface="Arial" pitchFamily="34" charset="0"/>
                        </a:rPr>
                        <a:t>relationships</a:t>
                      </a:r>
                      <a:r>
                        <a:rPr kumimoji="0" lang="es-ES" sz="2000" kern="1200" dirty="0" smtClean="0">
                          <a:solidFill>
                            <a:schemeClr val="dk1"/>
                          </a:solidFill>
                          <a:latin typeface="Arial" pitchFamily="34" charset="0"/>
                          <a:ea typeface="+mn-ea"/>
                          <a:cs typeface="Arial" pitchFamily="34" charset="0"/>
                        </a:rPr>
                        <a:t> </a:t>
                      </a:r>
                      <a:r>
                        <a:rPr kumimoji="0" lang="es-ES" sz="2000" kern="1200" dirty="0" smtClean="0">
                          <a:solidFill>
                            <a:schemeClr val="dk1"/>
                          </a:solidFill>
                          <a:latin typeface="Arial" pitchFamily="34" charset="0"/>
                          <a:ea typeface="+mn-ea"/>
                          <a:cs typeface="Arial" pitchFamily="34" charset="0"/>
                        </a:rPr>
                        <a:t> </a:t>
                      </a:r>
                      <a:r>
                        <a:rPr kumimoji="0" lang="es-ES" sz="2000" kern="1200" dirty="0" err="1" smtClean="0">
                          <a:solidFill>
                            <a:schemeClr val="dk1"/>
                          </a:solidFill>
                          <a:latin typeface="Arial" pitchFamily="34" charset="0"/>
                          <a:ea typeface="+mn-ea"/>
                          <a:cs typeface="Arial" pitchFamily="34" charset="0"/>
                        </a:rPr>
                        <a:t>caused</a:t>
                      </a:r>
                      <a:r>
                        <a:rPr kumimoji="0" lang="es-ES" sz="2000" kern="1200" dirty="0" smtClean="0">
                          <a:solidFill>
                            <a:schemeClr val="dk1"/>
                          </a:solidFill>
                          <a:latin typeface="Arial" pitchFamily="34" charset="0"/>
                          <a:ea typeface="+mn-ea"/>
                          <a:cs typeface="Arial" pitchFamily="34" charset="0"/>
                        </a:rPr>
                        <a:t> </a:t>
                      </a:r>
                      <a:r>
                        <a:rPr kumimoji="0" lang="es-ES" sz="2000" kern="1200" baseline="0" dirty="0" err="1" smtClean="0">
                          <a:solidFill>
                            <a:schemeClr val="dk1"/>
                          </a:solidFill>
                          <a:latin typeface="Arial" pitchFamily="34" charset="0"/>
                          <a:ea typeface="+mn-ea"/>
                          <a:cs typeface="Arial" pitchFamily="34" charset="0"/>
                        </a:rPr>
                        <a:t>by</a:t>
                      </a:r>
                      <a:r>
                        <a:rPr kumimoji="0" lang="es-ES" sz="2000" kern="1200" baseline="0" dirty="0" smtClean="0">
                          <a:solidFill>
                            <a:schemeClr val="dk1"/>
                          </a:solidFill>
                          <a:latin typeface="Arial" pitchFamily="34" charset="0"/>
                          <a:ea typeface="+mn-ea"/>
                          <a:cs typeface="Arial" pitchFamily="34" charset="0"/>
                        </a:rPr>
                        <a:t> </a:t>
                      </a:r>
                      <a:r>
                        <a:rPr kumimoji="0" lang="es-ES" sz="2000" kern="1200" dirty="0" smtClean="0">
                          <a:solidFill>
                            <a:srgbClr val="FF0000"/>
                          </a:solidFill>
                          <a:latin typeface="Arial" pitchFamily="34" charset="0"/>
                          <a:ea typeface="+mn-ea"/>
                          <a:cs typeface="Arial" pitchFamily="34" charset="0"/>
                        </a:rPr>
                        <a:t> </a:t>
                      </a:r>
                      <a:r>
                        <a:rPr kumimoji="0" lang="es-ES" sz="2000" kern="1200" dirty="0" err="1" smtClean="0">
                          <a:solidFill>
                            <a:srgbClr val="FF0000"/>
                          </a:solidFill>
                          <a:latin typeface="Arial" pitchFamily="34" charset="0"/>
                          <a:ea typeface="+mn-ea"/>
                          <a:cs typeface="Arial" pitchFamily="34" charset="0"/>
                        </a:rPr>
                        <a:t>vulva’s</a:t>
                      </a:r>
                      <a:r>
                        <a:rPr kumimoji="0" lang="es-ES" sz="2000" kern="1200" dirty="0" smtClean="0">
                          <a:solidFill>
                            <a:srgbClr val="FF0000"/>
                          </a:solidFill>
                          <a:latin typeface="Arial" pitchFamily="34" charset="0"/>
                          <a:ea typeface="+mn-ea"/>
                          <a:cs typeface="Arial" pitchFamily="34" charset="0"/>
                        </a:rPr>
                        <a:t> </a:t>
                      </a:r>
                      <a:r>
                        <a:rPr kumimoji="0" lang="es-ES" sz="2000" kern="1200" dirty="0" err="1" smtClean="0">
                          <a:solidFill>
                            <a:srgbClr val="FF0000"/>
                          </a:solidFill>
                          <a:latin typeface="Arial" pitchFamily="34" charset="0"/>
                          <a:ea typeface="+mn-ea"/>
                          <a:cs typeface="Arial" pitchFamily="34" charset="0"/>
                        </a:rPr>
                        <a:t>sclerosis</a:t>
                      </a:r>
                      <a:endParaRPr kumimoji="0" lang="es-ES" sz="2000" kern="1200" dirty="0" smtClean="0">
                        <a:solidFill>
                          <a:schemeClr val="dk1"/>
                        </a:solidFill>
                        <a:latin typeface="Arial" pitchFamily="34" charset="0"/>
                        <a:ea typeface="+mn-ea"/>
                        <a:cs typeface="Arial" pitchFamily="34" charset="0"/>
                      </a:endParaRPr>
                    </a:p>
                    <a:p>
                      <a:endParaRPr kumimoji="0" lang="es-ES" sz="2000" kern="1200" dirty="0" smtClean="0">
                        <a:solidFill>
                          <a:schemeClr val="dk1"/>
                        </a:solidFill>
                        <a:latin typeface="+mn-lt"/>
                        <a:ea typeface="+mn-ea"/>
                        <a:cs typeface="+mn-cs"/>
                      </a:endParaRPr>
                    </a:p>
                  </a:txBody>
                  <a:tcPr/>
                </a:tc>
              </a:tr>
            </a:tbl>
          </a:graphicData>
        </a:graphic>
      </p:graphicFrame>
      <p:sp>
        <p:nvSpPr>
          <p:cNvPr id="7" name="Rectangle 6"/>
          <p:cNvSpPr/>
          <p:nvPr/>
        </p:nvSpPr>
        <p:spPr>
          <a:xfrm>
            <a:off x="323528" y="2887682"/>
            <a:ext cx="8424936" cy="2369880"/>
          </a:xfrm>
          <a:prstGeom prst="rect">
            <a:avLst/>
          </a:prstGeom>
        </p:spPr>
        <p:txBody>
          <a:bodyPr wrap="square">
            <a:spAutoFit/>
          </a:bodyPr>
          <a:lstStyle/>
          <a:p>
            <a:pPr algn="ctr"/>
            <a:endParaRPr lang="en-US" sz="3600" dirty="0" smtClean="0">
              <a:solidFill>
                <a:srgbClr val="FFC000"/>
              </a:solidFill>
            </a:endParaRPr>
          </a:p>
          <a:p>
            <a:pPr algn="ctr"/>
            <a:r>
              <a:rPr lang="en-US" sz="2800" dirty="0" smtClean="0">
                <a:solidFill>
                  <a:srgbClr val="FFC000"/>
                </a:solidFill>
              </a:rPr>
              <a:t>Are the consequences of </a:t>
            </a:r>
            <a:r>
              <a:rPr lang="en-US" sz="2800" dirty="0" smtClean="0">
                <a:solidFill>
                  <a:srgbClr val="FFC000"/>
                </a:solidFill>
              </a:rPr>
              <a:t>a</a:t>
            </a:r>
            <a:endParaRPr lang="en-US" sz="2800" dirty="0" smtClean="0">
              <a:solidFill>
                <a:srgbClr val="FFC000"/>
              </a:solidFill>
            </a:endParaRPr>
          </a:p>
          <a:p>
            <a:pPr algn="ctr"/>
            <a:r>
              <a:rPr sz="2800" dirty="0"/>
              <a:t> </a:t>
            </a:r>
            <a:r>
              <a:rPr lang="en-US" sz="2800" dirty="0" smtClean="0">
                <a:solidFill>
                  <a:srgbClr val="FFC000"/>
                </a:solidFill>
              </a:rPr>
              <a:t>defect </a:t>
            </a:r>
            <a:r>
              <a:rPr lang="en-US" sz="2800" dirty="0" smtClean="0">
                <a:solidFill>
                  <a:srgbClr val="FFC000"/>
                </a:solidFill>
              </a:rPr>
              <a:t>of</a:t>
            </a:r>
            <a:endParaRPr lang="en-US" sz="2800" dirty="0" smtClean="0">
              <a:solidFill>
                <a:srgbClr val="FFC000"/>
              </a:solidFill>
            </a:endParaRPr>
          </a:p>
          <a:p>
            <a:pPr algn="ctr"/>
            <a:endParaRPr lang="en-US" sz="2800" dirty="0" smtClean="0"/>
          </a:p>
          <a:p>
            <a:pPr algn="ctr"/>
            <a:r>
              <a:rPr sz="2800" dirty="0"/>
              <a:t> </a:t>
            </a:r>
            <a:r>
              <a:rPr lang="en-US" sz="2800" dirty="0" err="1" smtClean="0"/>
              <a:t>dihydrotestosterone’s</a:t>
            </a:r>
            <a:r>
              <a:rPr lang="en-US" sz="2800" dirty="0" smtClean="0"/>
              <a:t>  </a:t>
            </a:r>
            <a:r>
              <a:rPr lang="en-US" sz="2800" dirty="0" smtClean="0">
                <a:solidFill>
                  <a:srgbClr val="FFC000"/>
                </a:solidFill>
              </a:rPr>
              <a:t>production</a:t>
            </a:r>
            <a:endParaRPr lang="es-ES"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7544" y="5029200"/>
            <a:ext cx="8280920" cy="1828800"/>
          </a:xfrm>
        </p:spPr>
        <p:txBody>
          <a:bodyPr>
            <a:normAutofit fontScale="90000"/>
          </a:bodyPr>
          <a:lstStyle/>
          <a:p>
            <a:pPr algn="ctr"/>
            <a:r>
              <a:rPr lang="es-ES" sz="5300" dirty="0" err="1" smtClean="0">
                <a:solidFill>
                  <a:srgbClr val="FFC000"/>
                </a:solidFill>
              </a:rPr>
              <a:t>Definition</a:t>
            </a:r>
            <a:r>
              <a:rPr lang="es-ES" sz="5300" dirty="0" smtClean="0">
                <a:solidFill>
                  <a:srgbClr val="FFC000"/>
                </a:solidFill>
              </a:rPr>
              <a:t> of </a:t>
            </a:r>
            <a:r>
              <a:rPr lang="es-ES" sz="5300" dirty="0" smtClean="0">
                <a:solidFill>
                  <a:srgbClr val="FFC000"/>
                </a:solidFill>
              </a:rPr>
              <a:t>the</a:t>
            </a:r>
            <a:r>
              <a:rPr lang="es-ES" sz="5300" dirty="0" smtClean="0">
                <a:solidFill>
                  <a:srgbClr val="FFC000"/>
                </a:solidFill>
              </a:rPr>
              <a:t/>
            </a:r>
            <a:br>
              <a:rPr lang="es-ES" sz="5300" dirty="0" smtClean="0">
                <a:solidFill>
                  <a:srgbClr val="FFC000"/>
                </a:solidFill>
              </a:rPr>
            </a:br>
            <a:r>
              <a:rPr lang="es-ES" sz="5300" dirty="0" err="1" smtClean="0">
                <a:solidFill>
                  <a:srgbClr val="FFC000"/>
                </a:solidFill>
              </a:rPr>
              <a:t>menopause</a:t>
            </a:r>
            <a:r>
              <a:rPr lang="es-ES" sz="5300" dirty="0" smtClean="0">
                <a:solidFill>
                  <a:srgbClr val="FFC000"/>
                </a:solidFill>
              </a:rPr>
              <a:t> </a:t>
            </a:r>
            <a:r>
              <a:rPr lang="es-ES" sz="5300" dirty="0" err="1" smtClean="0">
                <a:solidFill>
                  <a:srgbClr val="FFC000"/>
                </a:solidFill>
              </a:rPr>
              <a:t>disease</a:t>
            </a:r>
            <a:r>
              <a:rPr lang="es-ES" dirty="0" smtClean="0">
                <a:solidFill>
                  <a:srgbClr val="FFC000"/>
                </a:solidFill>
              </a:rPr>
              <a:t/>
            </a:r>
            <a:br>
              <a:rPr lang="es-ES" dirty="0" smtClean="0">
                <a:solidFill>
                  <a:srgbClr val="FFC000"/>
                </a:solidFill>
              </a:rPr>
            </a:br>
            <a:r>
              <a:rPr lang="es-ES" dirty="0" smtClean="0">
                <a:solidFill>
                  <a:srgbClr val="FFC000"/>
                </a:solidFill>
              </a:rPr>
              <a:t/>
            </a:r>
            <a:br>
              <a:rPr lang="es-ES" dirty="0" smtClean="0">
                <a:solidFill>
                  <a:srgbClr val="FFC000"/>
                </a:solidFill>
              </a:rPr>
            </a:br>
            <a:r>
              <a:rPr lang="fr-FR" sz="3100" dirty="0" smtClean="0">
                <a:solidFill>
                  <a:srgbClr val="FFC000"/>
                </a:solidFill>
              </a:rPr>
              <a:t>The </a:t>
            </a:r>
            <a:r>
              <a:rPr lang="fr-FR" sz="3100" dirty="0" err="1" smtClean="0">
                <a:solidFill>
                  <a:srgbClr val="FFC000"/>
                </a:solidFill>
              </a:rPr>
              <a:t>menopause</a:t>
            </a:r>
            <a:r>
              <a:rPr lang="fr-FR" sz="3100" dirty="0" smtClean="0">
                <a:solidFill>
                  <a:srgbClr val="FFC000"/>
                </a:solidFill>
              </a:rPr>
              <a:t> </a:t>
            </a:r>
            <a:r>
              <a:rPr lang="fr-FR" sz="3100" dirty="0" err="1" smtClean="0">
                <a:solidFill>
                  <a:srgbClr val="FFC000"/>
                </a:solidFill>
              </a:rPr>
              <a:t>disease</a:t>
            </a:r>
            <a:r>
              <a:rPr lang="fr-FR" sz="3100" dirty="0" smtClean="0">
                <a:solidFill>
                  <a:srgbClr val="FFC000"/>
                </a:solidFill>
              </a:rPr>
              <a:t> </a:t>
            </a:r>
            <a:r>
              <a:rPr lang="fr-FR" sz="3100" dirty="0" smtClean="0">
                <a:solidFill>
                  <a:srgbClr val="FFC000"/>
                </a:solidFill>
              </a:rPr>
              <a:t>is the whole of the physiopathological and psychopathological modifications</a:t>
            </a:r>
            <a:br>
              <a:rPr lang="fr-FR" sz="3100" dirty="0" smtClean="0">
                <a:solidFill>
                  <a:srgbClr val="FFC000"/>
                </a:solidFill>
              </a:rPr>
            </a:br>
            <a:r>
              <a:rPr lang="fr-FR" sz="3100" dirty="0" smtClean="0">
                <a:solidFill>
                  <a:srgbClr val="FFC000"/>
                </a:solidFill>
              </a:rPr>
              <a:t>caused by the acute or progressive </a:t>
            </a:r>
            <a:r>
              <a:rPr lang="fr-FR" sz="3100" dirty="0" err="1" smtClean="0">
                <a:solidFill>
                  <a:srgbClr val="FFC000"/>
                </a:solidFill>
              </a:rPr>
              <a:t>reduction</a:t>
            </a:r>
            <a:r>
              <a:rPr lang="fr-FR" sz="3100" dirty="0" smtClean="0">
                <a:solidFill>
                  <a:srgbClr val="FFC000"/>
                </a:solidFill>
              </a:rPr>
              <a:t> </a:t>
            </a:r>
            <a:r>
              <a:rPr lang="fr-FR" sz="3100" dirty="0" smtClean="0">
                <a:solidFill>
                  <a:srgbClr val="FFC000"/>
                </a:solidFill>
              </a:rPr>
              <a:t>of </a:t>
            </a:r>
            <a:r>
              <a:rPr lang="fr-FR" sz="3100" dirty="0" err="1" smtClean="0">
                <a:solidFill>
                  <a:srgbClr val="FFC000"/>
                </a:solidFill>
              </a:rPr>
              <a:t>androgens</a:t>
            </a:r>
            <a:r>
              <a:rPr lang="fr-FR" sz="3100" dirty="0" smtClean="0">
                <a:solidFill>
                  <a:srgbClr val="FFC000"/>
                </a:solidFill>
              </a:rPr>
              <a:t>’ production</a:t>
            </a:r>
            <a:r>
              <a:rPr lang="fr-FR" sz="3100" dirty="0" smtClean="0">
                <a:solidFill>
                  <a:srgbClr val="FFC000"/>
                </a:solidFill>
              </a:rPr>
              <a:t/>
            </a:r>
            <a:br>
              <a:rPr lang="fr-FR" sz="3100" dirty="0" smtClean="0">
                <a:solidFill>
                  <a:srgbClr val="FFC000"/>
                </a:solidFill>
              </a:rPr>
            </a:br>
            <a:r>
              <a:rPr lang="fr-FR" sz="3100" dirty="0" smtClean="0">
                <a:solidFill>
                  <a:srgbClr val="FFC000"/>
                </a:solidFill>
              </a:rPr>
              <a:t>after the </a:t>
            </a:r>
            <a:r>
              <a:rPr lang="fr-FR" sz="3100" dirty="0" err="1" smtClean="0">
                <a:solidFill>
                  <a:srgbClr val="FFC000"/>
                </a:solidFill>
              </a:rPr>
              <a:t>definitive</a:t>
            </a:r>
            <a:r>
              <a:rPr lang="fr-FR" sz="3100" dirty="0" smtClean="0">
                <a:solidFill>
                  <a:srgbClr val="FFC000"/>
                </a:solidFill>
              </a:rPr>
              <a:t> cessation</a:t>
            </a:r>
            <a:r>
              <a:rPr lang="fr-FR" sz="3100" dirty="0" smtClean="0">
                <a:solidFill>
                  <a:srgbClr val="FFC000"/>
                </a:solidFill>
              </a:rPr>
              <a:t> </a:t>
            </a:r>
            <a:r>
              <a:rPr lang="fr-FR" sz="3100" dirty="0" smtClean="0">
                <a:solidFill>
                  <a:srgbClr val="FFC000"/>
                </a:solidFill>
              </a:rPr>
              <a:t>of </a:t>
            </a:r>
            <a:r>
              <a:rPr lang="fr-FR" sz="3100" dirty="0" smtClean="0">
                <a:solidFill>
                  <a:srgbClr val="FFC000"/>
                </a:solidFill>
              </a:rPr>
              <a:t>menstruations</a:t>
            </a:r>
            <a:r>
              <a:rPr lang="fr-FR" sz="3100" dirty="0" smtClean="0"/>
              <a:t/>
            </a:r>
            <a:br>
              <a:rPr lang="fr-FR" sz="3100" dirty="0" smtClean="0"/>
            </a:br>
            <a:r>
              <a:rPr lang="es-ES" dirty="0" smtClean="0">
                <a:solidFill>
                  <a:srgbClr val="FFC000"/>
                </a:solidFill>
              </a:rPr>
              <a:t/>
            </a:r>
            <a:br>
              <a:rPr lang="es-ES" dirty="0" smtClean="0">
                <a:solidFill>
                  <a:srgbClr val="FFC000"/>
                </a:solidFill>
              </a:rPr>
            </a:br>
            <a:endParaRPr lang="es-ES" dirty="0">
              <a:solidFill>
                <a:srgbClr val="FFC000"/>
              </a:solidFill>
            </a:endParaRPr>
          </a:p>
        </p:txBody>
      </p:sp>
      <p:sp>
        <p:nvSpPr>
          <p:cNvPr id="4" name="ZoneTexte 3"/>
          <p:cNvSpPr txBox="1"/>
          <p:nvPr/>
        </p:nvSpPr>
        <p:spPr>
          <a:xfrm>
            <a:off x="6407696" y="6021288"/>
            <a:ext cx="2736304" cy="369332"/>
          </a:xfrm>
          <a:prstGeom prst="rect">
            <a:avLst/>
          </a:prstGeom>
          <a:noFill/>
        </p:spPr>
        <p:txBody>
          <a:bodyPr wrap="square" rtlCol="0">
            <a:spAutoFit/>
          </a:bodyPr>
          <a:lstStyle/>
          <a:p>
            <a:r>
              <a:rPr lang="es-ES" dirty="0" smtClean="0">
                <a:solidFill>
                  <a:srgbClr val="FFC000"/>
                </a:solidFill>
              </a:rPr>
              <a:t>www.georgesdebled.org</a:t>
            </a:r>
            <a:endParaRPr lang="es-ES" dirty="0">
              <a:solidFill>
                <a:srgbClr val="FFC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7544" y="5029200"/>
            <a:ext cx="8280920" cy="1828800"/>
          </a:xfrm>
        </p:spPr>
        <p:txBody>
          <a:bodyPr>
            <a:normAutofit fontScale="90000"/>
          </a:bodyPr>
          <a:lstStyle/>
          <a:p>
            <a:pPr algn="ctr"/>
            <a:r>
              <a:rPr lang="es-ES" sz="5300" dirty="0" err="1" smtClean="0">
                <a:solidFill>
                  <a:srgbClr val="FFC000"/>
                </a:solidFill>
              </a:rPr>
              <a:t>Treatment</a:t>
            </a:r>
            <a:r>
              <a:rPr lang="es-ES" sz="5300" dirty="0" smtClean="0">
                <a:solidFill>
                  <a:srgbClr val="FFC000"/>
                </a:solidFill>
              </a:rPr>
              <a:t> of the </a:t>
            </a:r>
            <a:r>
              <a:rPr lang="es-ES" sz="5300" dirty="0" smtClean="0">
                <a:solidFill>
                  <a:srgbClr val="FFC000"/>
                </a:solidFill>
              </a:rPr>
              <a:t/>
            </a:r>
            <a:br>
              <a:rPr lang="es-ES" sz="5300" dirty="0" smtClean="0">
                <a:solidFill>
                  <a:srgbClr val="FFC000"/>
                </a:solidFill>
              </a:rPr>
            </a:br>
            <a:r>
              <a:rPr lang="es-ES" sz="5300" dirty="0" err="1" smtClean="0">
                <a:solidFill>
                  <a:srgbClr val="FFC000"/>
                </a:solidFill>
              </a:rPr>
              <a:t>menopause</a:t>
            </a:r>
            <a:r>
              <a:rPr lang="es-ES" sz="5300" dirty="0" smtClean="0">
                <a:solidFill>
                  <a:srgbClr val="FFC000"/>
                </a:solidFill>
              </a:rPr>
              <a:t> </a:t>
            </a:r>
            <a:r>
              <a:rPr lang="es-ES" sz="5300" dirty="0" err="1" smtClean="0">
                <a:solidFill>
                  <a:srgbClr val="FFC000"/>
                </a:solidFill>
              </a:rPr>
              <a:t>disease</a:t>
            </a:r>
            <a:r>
              <a:rPr lang="es-ES" dirty="0" smtClean="0">
                <a:solidFill>
                  <a:srgbClr val="FFC000"/>
                </a:solidFill>
              </a:rPr>
              <a:t/>
            </a:r>
            <a:br>
              <a:rPr lang="es-ES" dirty="0" smtClean="0">
                <a:solidFill>
                  <a:srgbClr val="FFC000"/>
                </a:solidFill>
              </a:rPr>
            </a:br>
            <a:r>
              <a:rPr lang="es-ES" dirty="0" smtClean="0">
                <a:solidFill>
                  <a:srgbClr val="FFC000"/>
                </a:solidFill>
              </a:rPr>
              <a:t/>
            </a:r>
            <a:br>
              <a:rPr lang="es-ES" dirty="0" smtClean="0">
                <a:solidFill>
                  <a:srgbClr val="FFC000"/>
                </a:solidFill>
              </a:rPr>
            </a:br>
            <a:r>
              <a:rPr lang="fr-FR" sz="4000" dirty="0" err="1" smtClean="0">
                <a:solidFill>
                  <a:srgbClr val="FFC000"/>
                </a:solidFill>
              </a:rPr>
              <a:t>consists</a:t>
            </a:r>
            <a:r>
              <a:rPr lang="fr-FR" sz="4000" dirty="0" smtClean="0">
                <a:solidFill>
                  <a:srgbClr val="FFC000"/>
                </a:solidFill>
              </a:rPr>
              <a:t> </a:t>
            </a:r>
            <a:r>
              <a:rPr lang="fr-FR" sz="4000" dirty="0" smtClean="0">
                <a:solidFill>
                  <a:srgbClr val="FFC000"/>
                </a:solidFill>
              </a:rPr>
              <a:t>in </a:t>
            </a:r>
            <a:r>
              <a:rPr lang="fr-FR" sz="4000" dirty="0" err="1" smtClean="0">
                <a:solidFill>
                  <a:srgbClr val="FFC000"/>
                </a:solidFill>
              </a:rPr>
              <a:t>replacing</a:t>
            </a:r>
            <a:r>
              <a:rPr lang="fr-FR" sz="4000" dirty="0" smtClean="0">
                <a:solidFill>
                  <a:srgbClr val="FFC000"/>
                </a:solidFill>
              </a:rPr>
              <a:t> </a:t>
            </a:r>
            <a:r>
              <a:rPr lang="fr-FR" sz="4000" dirty="0" smtClean="0">
                <a:solidFill>
                  <a:srgbClr val="FFC000"/>
                </a:solidFill>
              </a:rPr>
              <a:t>male hormones according to a rigorous protocol after the menopause</a:t>
            </a:r>
            <a:r>
              <a:rPr lang="fr-FR" sz="3100" dirty="0" smtClean="0"/>
              <a:t/>
            </a:r>
            <a:br>
              <a:rPr lang="fr-FR" sz="3100" dirty="0" smtClean="0"/>
            </a:br>
            <a:r>
              <a:rPr lang="fr-FR" sz="3100" dirty="0" smtClean="0"/>
              <a:t/>
            </a:r>
            <a:br>
              <a:rPr lang="fr-FR" sz="3100" dirty="0" smtClean="0"/>
            </a:br>
            <a:r>
              <a:rPr lang="es-ES" dirty="0" smtClean="0">
                <a:solidFill>
                  <a:srgbClr val="FFC000"/>
                </a:solidFill>
              </a:rPr>
              <a:t/>
            </a:r>
            <a:br>
              <a:rPr lang="es-ES" dirty="0" smtClean="0">
                <a:solidFill>
                  <a:srgbClr val="FFC000"/>
                </a:solidFill>
              </a:rPr>
            </a:br>
            <a:endParaRPr lang="es-ES" dirty="0">
              <a:solidFill>
                <a:srgbClr val="FFC000"/>
              </a:solidFill>
            </a:endParaRPr>
          </a:p>
        </p:txBody>
      </p:sp>
      <p:sp>
        <p:nvSpPr>
          <p:cNvPr id="4" name="ZoneTexte 3"/>
          <p:cNvSpPr txBox="1"/>
          <p:nvPr/>
        </p:nvSpPr>
        <p:spPr>
          <a:xfrm>
            <a:off x="6407696" y="6021288"/>
            <a:ext cx="2736304" cy="369332"/>
          </a:xfrm>
          <a:prstGeom prst="rect">
            <a:avLst/>
          </a:prstGeom>
          <a:noFill/>
        </p:spPr>
        <p:txBody>
          <a:bodyPr wrap="square" rtlCol="0">
            <a:spAutoFit/>
          </a:bodyPr>
          <a:lstStyle/>
          <a:p>
            <a:r>
              <a:rPr lang="es-ES" dirty="0" smtClean="0">
                <a:solidFill>
                  <a:srgbClr val="FFC000"/>
                </a:solidFill>
              </a:rPr>
              <a:t>www.georgesdebled.org</a:t>
            </a:r>
            <a:endParaRPr lang="es-ES" dirty="0">
              <a:solidFill>
                <a:srgbClr val="FFC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7544" y="4221088"/>
            <a:ext cx="8280920" cy="1828800"/>
          </a:xfrm>
        </p:spPr>
        <p:txBody>
          <a:bodyPr>
            <a:normAutofit fontScale="90000"/>
          </a:bodyPr>
          <a:lstStyle/>
          <a:p>
            <a:pPr algn="ctr"/>
            <a:r>
              <a:rPr lang="es-ES" sz="5300" dirty="0" smtClean="0">
                <a:solidFill>
                  <a:srgbClr val="FFC000"/>
                </a:solidFill>
              </a:rPr>
              <a:t>For more </a:t>
            </a:r>
            <a:r>
              <a:rPr lang="es-ES" sz="5300" dirty="0" err="1" smtClean="0">
                <a:solidFill>
                  <a:srgbClr val="FFC000"/>
                </a:solidFill>
              </a:rPr>
              <a:t>details</a:t>
            </a:r>
            <a:r>
              <a:rPr lang="es-ES" sz="5300" dirty="0" smtClean="0">
                <a:solidFill>
                  <a:srgbClr val="FFC000"/>
                </a:solidFill>
              </a:rPr>
              <a:t>:</a:t>
            </a:r>
            <a:br>
              <a:rPr lang="es-ES" sz="5300" dirty="0" smtClean="0">
                <a:solidFill>
                  <a:srgbClr val="FFC000"/>
                </a:solidFill>
              </a:rPr>
            </a:br>
            <a:r>
              <a:rPr lang="es-ES" sz="5300" dirty="0" smtClean="0">
                <a:solidFill>
                  <a:srgbClr val="FFC000"/>
                </a:solidFill>
              </a:rPr>
              <a:t/>
            </a:r>
            <a:br>
              <a:rPr lang="es-ES" sz="5300" dirty="0" smtClean="0">
                <a:solidFill>
                  <a:srgbClr val="FFC000"/>
                </a:solidFill>
              </a:rPr>
            </a:br>
            <a:r>
              <a:rPr lang="es-ES" sz="3100" u="sng" dirty="0" smtClean="0">
                <a:solidFill>
                  <a:srgbClr val="FFC000"/>
                </a:solidFill>
              </a:rPr>
              <a:t>woman.uk.georgesdebled.org/</a:t>
            </a:r>
            <a:r>
              <a:rPr lang="es-ES" sz="3100" u="sng" dirty="0" err="1" smtClean="0">
                <a:solidFill>
                  <a:srgbClr val="FFC000"/>
                </a:solidFill>
              </a:rPr>
              <a:t>menopause</a:t>
            </a:r>
            <a:r>
              <a:rPr lang="es-ES" sz="3100" u="sng" dirty="0" smtClean="0">
                <a:solidFill>
                  <a:srgbClr val="FFC000"/>
                </a:solidFill>
              </a:rPr>
              <a:t> disease.htm</a:t>
            </a:r>
            <a:r>
              <a:rPr lang="es-ES" sz="3600" u="sng" dirty="0" smtClean="0">
                <a:solidFill>
                  <a:srgbClr val="FFC000"/>
                </a:solidFill>
              </a:rPr>
              <a:t/>
            </a:r>
            <a:br>
              <a:rPr lang="es-ES" sz="3600" u="sng" dirty="0" smtClean="0">
                <a:solidFill>
                  <a:srgbClr val="FFC000"/>
                </a:solidFill>
              </a:rPr>
            </a:br>
            <a:r>
              <a:rPr lang="es-ES" dirty="0" smtClean="0">
                <a:solidFill>
                  <a:srgbClr val="FFC000"/>
                </a:solidFill>
              </a:rPr>
              <a:t/>
            </a:r>
            <a:br>
              <a:rPr lang="es-ES" dirty="0" smtClean="0">
                <a:solidFill>
                  <a:srgbClr val="FFC000"/>
                </a:solidFill>
              </a:rPr>
            </a:br>
            <a:r>
              <a:rPr lang="es-ES" dirty="0" smtClean="0">
                <a:solidFill>
                  <a:srgbClr val="FFC000"/>
                </a:solidFill>
              </a:rPr>
              <a:t/>
            </a:r>
            <a:br>
              <a:rPr lang="es-ES" dirty="0" smtClean="0">
                <a:solidFill>
                  <a:srgbClr val="FFC000"/>
                </a:solidFill>
              </a:rPr>
            </a:br>
            <a:endParaRPr lang="es-ES" dirty="0">
              <a:solidFill>
                <a:srgbClr val="FFC000"/>
              </a:solidFill>
            </a:endParaRPr>
          </a:p>
        </p:txBody>
      </p:sp>
      <p:sp>
        <p:nvSpPr>
          <p:cNvPr id="4" name="ZoneTexte 3"/>
          <p:cNvSpPr txBox="1"/>
          <p:nvPr/>
        </p:nvSpPr>
        <p:spPr>
          <a:xfrm>
            <a:off x="6407696" y="6021288"/>
            <a:ext cx="2736304" cy="369332"/>
          </a:xfrm>
          <a:prstGeom prst="rect">
            <a:avLst/>
          </a:prstGeom>
          <a:noFill/>
        </p:spPr>
        <p:txBody>
          <a:bodyPr wrap="square" rtlCol="0">
            <a:spAutoFit/>
          </a:bodyPr>
          <a:lstStyle/>
          <a:p>
            <a:r>
              <a:rPr lang="es-ES" dirty="0" smtClean="0">
                <a:solidFill>
                  <a:srgbClr val="FFC000"/>
                </a:solidFill>
              </a:rPr>
              <a:t>www.georgesdebled.org</a:t>
            </a:r>
            <a:endParaRPr lang="es-ES" dirty="0">
              <a:solidFill>
                <a:srgbClr val="FFC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11560" y="3429000"/>
            <a:ext cx="7851648" cy="1828800"/>
          </a:xfrm>
        </p:spPr>
        <p:txBody>
          <a:bodyPr>
            <a:normAutofit fontScale="90000"/>
          </a:bodyPr>
          <a:lstStyle/>
          <a:p>
            <a:pPr algn="ctr"/>
            <a:r>
              <a:rPr lang="es-ES" dirty="0" smtClean="0">
                <a:solidFill>
                  <a:srgbClr val="FFC000"/>
                </a:solidFill>
              </a:rPr>
              <a:t>The </a:t>
            </a:r>
            <a:r>
              <a:rPr lang="es-ES" dirty="0" err="1" smtClean="0">
                <a:solidFill>
                  <a:srgbClr val="FFC000"/>
                </a:solidFill>
              </a:rPr>
              <a:t>word</a:t>
            </a:r>
            <a:r>
              <a:rPr lang="es-ES" dirty="0" smtClean="0">
                <a:solidFill>
                  <a:srgbClr val="FFC000"/>
                </a:solidFill>
              </a:rPr>
              <a:t> </a:t>
            </a:r>
            <a:r>
              <a:rPr lang="es-ES" dirty="0" smtClean="0">
                <a:solidFill>
                  <a:srgbClr val="FFC000"/>
                </a:solidFill>
              </a:rPr>
              <a:t>“</a:t>
            </a:r>
            <a:r>
              <a:rPr lang="es-ES" dirty="0" err="1" smtClean="0">
                <a:solidFill>
                  <a:srgbClr val="FFC000"/>
                </a:solidFill>
              </a:rPr>
              <a:t>menopause</a:t>
            </a:r>
            <a:r>
              <a:rPr lang="es-ES" dirty="0" smtClean="0">
                <a:solidFill>
                  <a:srgbClr val="FFC000"/>
                </a:solidFill>
              </a:rPr>
              <a:t>”</a:t>
            </a:r>
            <a:r>
              <a:rPr lang="es-ES" dirty="0" smtClean="0">
                <a:solidFill>
                  <a:srgbClr val="FFC000"/>
                </a:solidFill>
              </a:rPr>
              <a:t/>
            </a:r>
            <a:br>
              <a:rPr lang="es-ES" dirty="0" smtClean="0">
                <a:solidFill>
                  <a:srgbClr val="FFC000"/>
                </a:solidFill>
              </a:rPr>
            </a:br>
            <a:r>
              <a:rPr lang="es-ES" dirty="0" err="1" smtClean="0">
                <a:solidFill>
                  <a:srgbClr val="FFC000"/>
                </a:solidFill>
              </a:rPr>
              <a:t>means</a:t>
            </a:r>
            <a:r>
              <a:rPr lang="es-ES" dirty="0" smtClean="0">
                <a:solidFill>
                  <a:srgbClr val="FFC000"/>
                </a:solidFill>
              </a:rPr>
              <a:t> </a:t>
            </a:r>
            <a:r>
              <a:rPr lang="es-ES" dirty="0" smtClean="0">
                <a:solidFill>
                  <a:srgbClr val="FFC000"/>
                </a:solidFill>
              </a:rPr>
              <a:t>“stop of the </a:t>
            </a:r>
            <a:r>
              <a:rPr lang="es-ES" dirty="0" err="1" smtClean="0">
                <a:solidFill>
                  <a:srgbClr val="FFC000"/>
                </a:solidFill>
              </a:rPr>
              <a:t>menstruations</a:t>
            </a:r>
            <a:r>
              <a:rPr lang="es-ES" dirty="0" smtClean="0">
                <a:solidFill>
                  <a:srgbClr val="FFC000"/>
                </a:solidFill>
              </a:rPr>
              <a:t>”.</a:t>
            </a:r>
            <a:r>
              <a:rPr lang="es-ES" dirty="0" smtClean="0">
                <a:solidFill>
                  <a:srgbClr val="FFC000"/>
                </a:solidFill>
              </a:rPr>
              <a:t/>
            </a:r>
            <a:br>
              <a:rPr lang="es-ES" dirty="0" smtClean="0">
                <a:solidFill>
                  <a:srgbClr val="FFC000"/>
                </a:solidFill>
              </a:rPr>
            </a:br>
            <a:r>
              <a:rPr lang="es-ES" dirty="0" smtClean="0">
                <a:solidFill>
                  <a:srgbClr val="FFC000"/>
                </a:solidFill>
              </a:rPr>
              <a:t>It </a:t>
            </a:r>
            <a:r>
              <a:rPr lang="es-ES" dirty="0" err="1" smtClean="0">
                <a:solidFill>
                  <a:srgbClr val="FFC000"/>
                </a:solidFill>
              </a:rPr>
              <a:t>is not a disease but a symptom</a:t>
            </a:r>
            <a:r>
              <a:rPr lang="es-ES" dirty="0" smtClean="0">
                <a:solidFill>
                  <a:srgbClr val="FFC000"/>
                </a:solidFill>
              </a:rPr>
              <a:t>.</a:t>
            </a:r>
            <a:endParaRPr lang="es-ES" dirty="0">
              <a:solidFill>
                <a:srgbClr val="FFC000"/>
              </a:solidFill>
            </a:endParaRPr>
          </a:p>
        </p:txBody>
      </p:sp>
      <p:sp>
        <p:nvSpPr>
          <p:cNvPr id="4" name="ZoneTexte 3"/>
          <p:cNvSpPr txBox="1"/>
          <p:nvPr/>
        </p:nvSpPr>
        <p:spPr>
          <a:xfrm>
            <a:off x="6407696" y="6021288"/>
            <a:ext cx="2736304" cy="369332"/>
          </a:xfrm>
          <a:prstGeom prst="rect">
            <a:avLst/>
          </a:prstGeom>
          <a:noFill/>
        </p:spPr>
        <p:txBody>
          <a:bodyPr wrap="square" rtlCol="0">
            <a:spAutoFit/>
          </a:bodyPr>
          <a:lstStyle/>
          <a:p>
            <a:r>
              <a:rPr lang="es-ES" dirty="0" smtClean="0">
                <a:solidFill>
                  <a:srgbClr val="FFC000"/>
                </a:solidFill>
              </a:rPr>
              <a:t>www.georgesdebled.org</a:t>
            </a:r>
            <a:endParaRPr lang="es-ES" dirty="0">
              <a:solidFill>
                <a:srgbClr val="FFC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7544" y="3645024"/>
            <a:ext cx="8280920" cy="1828800"/>
          </a:xfrm>
        </p:spPr>
        <p:txBody>
          <a:bodyPr>
            <a:normAutofit fontScale="90000"/>
          </a:bodyPr>
          <a:lstStyle/>
          <a:p>
            <a:pPr algn="ctr"/>
            <a:r>
              <a:rPr lang="es-ES" dirty="0" smtClean="0">
                <a:solidFill>
                  <a:srgbClr val="FFC000"/>
                </a:solidFill>
              </a:rPr>
              <a:t>Do </a:t>
            </a:r>
            <a:r>
              <a:rPr lang="es-ES" dirty="0" err="1" smtClean="0">
                <a:solidFill>
                  <a:srgbClr val="FFC000"/>
                </a:solidFill>
              </a:rPr>
              <a:t>many</a:t>
            </a:r>
            <a:r>
              <a:rPr lang="es-ES" dirty="0" smtClean="0">
                <a:solidFill>
                  <a:srgbClr val="FFC000"/>
                </a:solidFill>
              </a:rPr>
              <a:t> </a:t>
            </a:r>
            <a:r>
              <a:rPr lang="es-ES" dirty="0" err="1" smtClean="0">
                <a:solidFill>
                  <a:srgbClr val="FFC000"/>
                </a:solidFill>
              </a:rPr>
              <a:t>disorders</a:t>
            </a:r>
            <a:r>
              <a:rPr lang="es-ES" dirty="0" smtClean="0">
                <a:solidFill>
                  <a:srgbClr val="FFC000"/>
                </a:solidFill>
              </a:rPr>
              <a:t> of the “</a:t>
            </a:r>
            <a:r>
              <a:rPr lang="es-ES" dirty="0" err="1" smtClean="0">
                <a:solidFill>
                  <a:srgbClr val="FFC000"/>
                </a:solidFill>
              </a:rPr>
              <a:t>menopause</a:t>
            </a:r>
            <a:r>
              <a:rPr lang="es-ES" dirty="0" smtClean="0">
                <a:solidFill>
                  <a:srgbClr val="FFC000"/>
                </a:solidFill>
              </a:rPr>
              <a:t>”</a:t>
            </a:r>
            <a:br>
              <a:rPr lang="es-ES" dirty="0" smtClean="0">
                <a:solidFill>
                  <a:srgbClr val="FFC000"/>
                </a:solidFill>
              </a:rPr>
            </a:br>
            <a:r>
              <a:rPr lang="es-ES" dirty="0" smtClean="0">
                <a:solidFill>
                  <a:srgbClr val="FFC000"/>
                </a:solidFill>
              </a:rPr>
              <a:t> </a:t>
            </a:r>
            <a:r>
              <a:rPr lang="es-ES" dirty="0" err="1" smtClean="0">
                <a:solidFill>
                  <a:srgbClr val="FFC000"/>
                </a:solidFill>
              </a:rPr>
              <a:t>correspond</a:t>
            </a:r>
            <a:r>
              <a:rPr lang="es-ES" dirty="0" smtClean="0">
                <a:solidFill>
                  <a:srgbClr val="FFC000"/>
                </a:solidFill>
              </a:rPr>
              <a:t> to a </a:t>
            </a:r>
            <a:r>
              <a:rPr lang="es-ES" dirty="0" err="1" smtClean="0">
                <a:solidFill>
                  <a:srgbClr val="FFC000"/>
                </a:solidFill>
              </a:rPr>
              <a:t>disease</a:t>
            </a:r>
            <a:r>
              <a:rPr lang="es-ES" dirty="0" smtClean="0">
                <a:solidFill>
                  <a:srgbClr val="FFC000"/>
                </a:solidFill>
              </a:rPr>
              <a:t> </a:t>
            </a:r>
            <a:r>
              <a:rPr lang="es-ES" dirty="0" err="1" smtClean="0">
                <a:solidFill>
                  <a:srgbClr val="FFC000"/>
                </a:solidFill>
              </a:rPr>
              <a:t>whose</a:t>
            </a:r>
            <a:r>
              <a:rPr lang="es-ES" dirty="0" smtClean="0">
                <a:solidFill>
                  <a:srgbClr val="FFC000"/>
                </a:solidFill>
              </a:rPr>
              <a:t> stop of the </a:t>
            </a:r>
            <a:r>
              <a:rPr lang="es-ES" dirty="0" err="1" smtClean="0">
                <a:solidFill>
                  <a:srgbClr val="FFC000"/>
                </a:solidFill>
              </a:rPr>
              <a:t>menstruations</a:t>
            </a:r>
            <a:r>
              <a:rPr lang="es-ES" dirty="0" smtClean="0">
                <a:solidFill>
                  <a:srgbClr val="FFC000"/>
                </a:solidFill>
              </a:rPr>
              <a:t> </a:t>
            </a:r>
            <a:r>
              <a:rPr lang="es-ES" dirty="0" err="1" smtClean="0">
                <a:solidFill>
                  <a:srgbClr val="FFC000"/>
                </a:solidFill>
              </a:rPr>
              <a:t>is</a:t>
            </a:r>
            <a:r>
              <a:rPr lang="es-ES" dirty="0" smtClean="0">
                <a:solidFill>
                  <a:srgbClr val="FFC000"/>
                </a:solidFill>
              </a:rPr>
              <a:t> the principal </a:t>
            </a:r>
            <a:r>
              <a:rPr lang="es-ES" dirty="0" err="1" smtClean="0">
                <a:solidFill>
                  <a:srgbClr val="FFC000"/>
                </a:solidFill>
              </a:rPr>
              <a:t>symptom</a:t>
            </a:r>
            <a:r>
              <a:rPr lang="es-ES" dirty="0" smtClean="0">
                <a:solidFill>
                  <a:srgbClr val="FFC000"/>
                </a:solidFill>
              </a:rPr>
              <a:t> </a:t>
            </a:r>
            <a:r>
              <a:rPr lang="es-ES" dirty="0" smtClean="0">
                <a:solidFill>
                  <a:srgbClr val="FFC000"/>
                </a:solidFill>
              </a:rPr>
              <a:t/>
            </a:r>
            <a:br>
              <a:rPr lang="es-ES" dirty="0" smtClean="0">
                <a:solidFill>
                  <a:srgbClr val="FFC000"/>
                </a:solidFill>
              </a:rPr>
            </a:br>
            <a:r>
              <a:rPr lang="es-ES" dirty="0" smtClean="0">
                <a:solidFill>
                  <a:schemeClr val="tx1"/>
                </a:solidFill>
              </a:rPr>
              <a:t>(</a:t>
            </a:r>
            <a:r>
              <a:rPr lang="es-ES" dirty="0" err="1" smtClean="0">
                <a:solidFill>
                  <a:schemeClr val="tx1"/>
                </a:solidFill>
              </a:rPr>
              <a:t>but</a:t>
            </a:r>
            <a:r>
              <a:rPr lang="es-ES" dirty="0" smtClean="0">
                <a:solidFill>
                  <a:schemeClr val="tx1"/>
                </a:solidFill>
              </a:rPr>
              <a:t> non </a:t>
            </a:r>
            <a:r>
              <a:rPr lang="es-ES" dirty="0" err="1" smtClean="0">
                <a:solidFill>
                  <a:schemeClr val="tx1"/>
                </a:solidFill>
              </a:rPr>
              <a:t>pathological</a:t>
            </a:r>
            <a:r>
              <a:rPr lang="es-ES" dirty="0" smtClean="0">
                <a:solidFill>
                  <a:schemeClr val="tx1"/>
                </a:solidFill>
              </a:rPr>
              <a:t>)</a:t>
            </a:r>
            <a:r>
              <a:rPr lang="es-ES" dirty="0" smtClean="0">
                <a:solidFill>
                  <a:srgbClr val="FFC000"/>
                </a:solidFill>
              </a:rPr>
              <a:t>?</a:t>
            </a:r>
            <a:endParaRPr lang="es-ES" dirty="0">
              <a:solidFill>
                <a:srgbClr val="FFC000"/>
              </a:solidFill>
            </a:endParaRPr>
          </a:p>
        </p:txBody>
      </p:sp>
      <p:sp>
        <p:nvSpPr>
          <p:cNvPr id="4" name="ZoneTexte 3"/>
          <p:cNvSpPr txBox="1"/>
          <p:nvPr/>
        </p:nvSpPr>
        <p:spPr>
          <a:xfrm>
            <a:off x="6407696" y="6021288"/>
            <a:ext cx="2736304" cy="369332"/>
          </a:xfrm>
          <a:prstGeom prst="rect">
            <a:avLst/>
          </a:prstGeom>
          <a:noFill/>
        </p:spPr>
        <p:txBody>
          <a:bodyPr wrap="square" rtlCol="0">
            <a:spAutoFit/>
          </a:bodyPr>
          <a:lstStyle/>
          <a:p>
            <a:r>
              <a:rPr lang="es-ES" dirty="0" smtClean="0">
                <a:solidFill>
                  <a:srgbClr val="FFC000"/>
                </a:solidFill>
              </a:rPr>
              <a:t>www.georgesdebled.org</a:t>
            </a:r>
            <a:endParaRPr lang="es-ES" dirty="0">
              <a:solidFill>
                <a:srgbClr val="FFC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3140968"/>
            <a:ext cx="8280920" cy="1828800"/>
          </a:xfrm>
        </p:spPr>
        <p:txBody>
          <a:bodyPr>
            <a:normAutofit fontScale="90000"/>
          </a:bodyPr>
          <a:lstStyle/>
          <a:p>
            <a:pPr algn="ctr"/>
            <a:r>
              <a:rPr lang="es-ES" dirty="0" err="1" smtClean="0">
                <a:solidFill>
                  <a:srgbClr val="FFC000"/>
                </a:solidFill>
              </a:rPr>
              <a:t>Yes</a:t>
            </a:r>
            <a:r>
              <a:rPr lang="es-ES" dirty="0" smtClean="0">
                <a:solidFill>
                  <a:srgbClr val="FFC000"/>
                </a:solidFill>
              </a:rPr>
              <a:t>.</a:t>
            </a:r>
            <a:r>
              <a:rPr dirty="0"/>
              <a:t> </a:t>
            </a:r>
            <a:r>
              <a:rPr lang="es-ES" dirty="0" smtClean="0">
                <a:solidFill>
                  <a:srgbClr val="FFC000"/>
                </a:solidFill>
              </a:rPr>
              <a:t/>
            </a:r>
            <a:br>
              <a:rPr lang="es-ES" dirty="0" smtClean="0">
                <a:solidFill>
                  <a:srgbClr val="FFC000"/>
                </a:solidFill>
              </a:rPr>
            </a:br>
            <a:r>
              <a:rPr lang="es-ES" dirty="0" err="1" smtClean="0">
                <a:solidFill>
                  <a:srgbClr val="FFC000"/>
                </a:solidFill>
              </a:rPr>
              <a:t>It is </a:t>
            </a:r>
            <a:r>
              <a:rPr lang="es-ES" dirty="0" smtClean="0">
                <a:solidFill>
                  <a:srgbClr val="FFC000"/>
                </a:solidFill>
              </a:rPr>
              <a:t>about</a:t>
            </a:r>
            <a:r>
              <a:rPr dirty="0"/>
              <a:t> </a:t>
            </a:r>
            <a:r>
              <a:rPr lang="es-ES" dirty="0" smtClean="0">
                <a:solidFill>
                  <a:srgbClr val="FFC000"/>
                </a:solidFill>
              </a:rPr>
              <a:t/>
            </a:r>
            <a:br>
              <a:rPr lang="es-ES" dirty="0" smtClean="0">
                <a:solidFill>
                  <a:srgbClr val="FFC000"/>
                </a:solidFill>
              </a:rPr>
            </a:br>
            <a:r>
              <a:rPr lang="es-ES" dirty="0" smtClean="0">
                <a:solidFill>
                  <a:srgbClr val="FFC000"/>
                </a:solidFill>
              </a:rPr>
              <a:t>“the </a:t>
            </a:r>
            <a:r>
              <a:rPr lang="es-ES" dirty="0" err="1" smtClean="0">
                <a:solidFill>
                  <a:srgbClr val="FFC000"/>
                </a:solidFill>
              </a:rPr>
              <a:t>menopause</a:t>
            </a:r>
            <a:r>
              <a:rPr lang="es-ES" dirty="0" smtClean="0">
                <a:solidFill>
                  <a:srgbClr val="FFC000"/>
                </a:solidFill>
              </a:rPr>
              <a:t> </a:t>
            </a:r>
            <a:r>
              <a:rPr lang="es-ES" dirty="0" err="1" smtClean="0">
                <a:solidFill>
                  <a:srgbClr val="FFC000"/>
                </a:solidFill>
              </a:rPr>
              <a:t>disease</a:t>
            </a:r>
            <a:r>
              <a:rPr lang="es-ES" dirty="0" smtClean="0">
                <a:solidFill>
                  <a:srgbClr val="FFC000"/>
                </a:solidFill>
              </a:rPr>
              <a:t>”</a:t>
            </a:r>
            <a:r>
              <a:rPr lang="es-ES" dirty="0" smtClean="0">
                <a:solidFill>
                  <a:srgbClr val="FFC000"/>
                </a:solidFill>
              </a:rPr>
              <a:t/>
            </a:r>
            <a:br>
              <a:rPr lang="es-ES" dirty="0" smtClean="0">
                <a:solidFill>
                  <a:srgbClr val="FFC000"/>
                </a:solidFill>
              </a:rPr>
            </a:br>
            <a:r>
              <a:rPr lang="es-ES" dirty="0" err="1" smtClean="0">
                <a:solidFill>
                  <a:srgbClr val="FFC000"/>
                </a:solidFill>
              </a:rPr>
              <a:t>which</a:t>
            </a:r>
            <a:r>
              <a:rPr lang="es-ES" dirty="0" smtClean="0">
                <a:solidFill>
                  <a:srgbClr val="FFC000"/>
                </a:solidFill>
              </a:rPr>
              <a:t> </a:t>
            </a:r>
            <a:r>
              <a:rPr lang="es-ES" dirty="0" err="1" smtClean="0">
                <a:solidFill>
                  <a:srgbClr val="FFC000"/>
                </a:solidFill>
              </a:rPr>
              <a:t>is</a:t>
            </a:r>
            <a:r>
              <a:rPr lang="es-ES" dirty="0" smtClean="0">
                <a:solidFill>
                  <a:srgbClr val="FFC000"/>
                </a:solidFill>
              </a:rPr>
              <a:t> a new concept</a:t>
            </a:r>
            <a:br>
              <a:rPr lang="es-ES" dirty="0" smtClean="0">
                <a:solidFill>
                  <a:srgbClr val="FFC000"/>
                </a:solidFill>
              </a:rPr>
            </a:br>
            <a:endParaRPr lang="es-ES" dirty="0">
              <a:solidFill>
                <a:srgbClr val="FFC000"/>
              </a:solidFill>
            </a:endParaRPr>
          </a:p>
        </p:txBody>
      </p:sp>
      <p:sp>
        <p:nvSpPr>
          <p:cNvPr id="4" name="ZoneTexte 3"/>
          <p:cNvSpPr txBox="1"/>
          <p:nvPr/>
        </p:nvSpPr>
        <p:spPr>
          <a:xfrm>
            <a:off x="6407696" y="6021288"/>
            <a:ext cx="2736304" cy="369332"/>
          </a:xfrm>
          <a:prstGeom prst="rect">
            <a:avLst/>
          </a:prstGeom>
          <a:noFill/>
        </p:spPr>
        <p:txBody>
          <a:bodyPr wrap="square" rtlCol="0">
            <a:spAutoFit/>
          </a:bodyPr>
          <a:lstStyle/>
          <a:p>
            <a:r>
              <a:rPr lang="es-ES" dirty="0" smtClean="0">
                <a:solidFill>
                  <a:srgbClr val="FFC000"/>
                </a:solidFill>
              </a:rPr>
              <a:t>www.georgesdebled.org</a:t>
            </a:r>
            <a:endParaRPr lang="es-ES" dirty="0">
              <a:solidFill>
                <a:srgbClr val="FFC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4725144"/>
            <a:ext cx="8280920" cy="1828800"/>
          </a:xfrm>
        </p:spPr>
        <p:txBody>
          <a:bodyPr>
            <a:noAutofit/>
          </a:bodyPr>
          <a:lstStyle/>
          <a:p>
            <a:pPr algn="ctr"/>
            <a:r>
              <a:rPr lang="es-ES" sz="4800" dirty="0" smtClean="0">
                <a:solidFill>
                  <a:srgbClr val="FFC000"/>
                </a:solidFill>
              </a:rPr>
              <a:t/>
            </a:r>
            <a:br>
              <a:rPr lang="es-ES" sz="4800" dirty="0" smtClean="0">
                <a:solidFill>
                  <a:srgbClr val="FFC000"/>
                </a:solidFill>
              </a:rPr>
            </a:br>
            <a:r>
              <a:rPr lang="es-ES" sz="4800" dirty="0" smtClean="0">
                <a:solidFill>
                  <a:srgbClr val="FFC000"/>
                </a:solidFill>
              </a:rPr>
              <a:t/>
            </a:r>
            <a:br>
              <a:rPr lang="es-ES" sz="4800" dirty="0" smtClean="0">
                <a:solidFill>
                  <a:srgbClr val="FFC000"/>
                </a:solidFill>
              </a:rPr>
            </a:br>
            <a:r>
              <a:rPr lang="es-ES" sz="4800" dirty="0" smtClean="0">
                <a:solidFill>
                  <a:srgbClr val="FFC000"/>
                </a:solidFill>
              </a:rPr>
              <a:t/>
            </a:r>
            <a:br>
              <a:rPr lang="es-ES" sz="4800" dirty="0" smtClean="0">
                <a:solidFill>
                  <a:srgbClr val="FFC000"/>
                </a:solidFill>
              </a:rPr>
            </a:br>
            <a:r>
              <a:rPr lang="es-ES" sz="3600" dirty="0" err="1" smtClean="0">
                <a:solidFill>
                  <a:srgbClr val="FFC000"/>
                </a:solidFill>
              </a:rPr>
              <a:t>Before</a:t>
            </a:r>
            <a:r>
              <a:rPr lang="es-ES" sz="3600" dirty="0" smtClean="0">
                <a:solidFill>
                  <a:srgbClr val="FFC000"/>
                </a:solidFill>
              </a:rPr>
              <a:t> the </a:t>
            </a:r>
            <a:r>
              <a:rPr lang="es-ES" sz="3600" dirty="0" err="1" smtClean="0">
                <a:solidFill>
                  <a:srgbClr val="FFC000"/>
                </a:solidFill>
              </a:rPr>
              <a:t>menopause</a:t>
            </a:r>
            <a:r>
              <a:rPr lang="es-ES" sz="3600" dirty="0" smtClean="0">
                <a:solidFill>
                  <a:srgbClr val="FFC000"/>
                </a:solidFill>
              </a:rPr>
              <a:t> </a:t>
            </a:r>
            <a:r>
              <a:rPr lang="es-ES" sz="3600" dirty="0" err="1" smtClean="0">
                <a:solidFill>
                  <a:srgbClr val="FFC000"/>
                </a:solidFill>
              </a:rPr>
              <a:t>women</a:t>
            </a:r>
            <a:r>
              <a:rPr lang="es-ES" sz="3600" dirty="0" smtClean="0">
                <a:solidFill>
                  <a:srgbClr val="FFC000"/>
                </a:solidFill>
              </a:rPr>
              <a:t> secrete </a:t>
            </a:r>
            <a:r>
              <a:rPr lang="es-ES" sz="3600" dirty="0" err="1" smtClean="0">
                <a:solidFill>
                  <a:srgbClr val="FFC000"/>
                </a:solidFill>
              </a:rPr>
              <a:t>each</a:t>
            </a:r>
            <a:r>
              <a:rPr lang="es-ES" sz="3600" dirty="0" smtClean="0">
                <a:solidFill>
                  <a:srgbClr val="FFC000"/>
                </a:solidFill>
              </a:rPr>
              <a:t> </a:t>
            </a:r>
            <a:r>
              <a:rPr lang="es-ES" sz="3600" dirty="0" err="1" smtClean="0">
                <a:solidFill>
                  <a:srgbClr val="FFC000"/>
                </a:solidFill>
              </a:rPr>
              <a:t>day</a:t>
            </a:r>
            <a:r>
              <a:rPr lang="es-ES" sz="3600" dirty="0" smtClean="0">
                <a:solidFill>
                  <a:srgbClr val="FFC000"/>
                </a:solidFill>
              </a:rPr>
              <a:t/>
            </a:r>
            <a:br>
              <a:rPr lang="es-ES" sz="3600" dirty="0" smtClean="0">
                <a:solidFill>
                  <a:srgbClr val="FFC000"/>
                </a:solidFill>
              </a:rPr>
            </a:br>
            <a:r>
              <a:rPr lang="es-ES" sz="3600" dirty="0" smtClean="0">
                <a:solidFill>
                  <a:srgbClr val="FFC000"/>
                </a:solidFill>
              </a:rPr>
              <a:t/>
            </a:r>
            <a:br>
              <a:rPr lang="es-ES" sz="3600" dirty="0" smtClean="0">
                <a:solidFill>
                  <a:srgbClr val="FFC000"/>
                </a:solidFill>
              </a:rPr>
            </a:br>
            <a:r>
              <a:rPr dirty="0"/>
              <a:t> </a:t>
            </a:r>
            <a:r>
              <a:rPr lang="es-ES" sz="3600" dirty="0" smtClean="0">
                <a:solidFill>
                  <a:srgbClr val="FFC000"/>
                </a:solidFill>
              </a:rPr>
              <a:t>estradiol</a:t>
            </a:r>
            <a:br>
              <a:rPr lang="es-ES" sz="3600" dirty="0" smtClean="0">
                <a:solidFill>
                  <a:srgbClr val="FFC000"/>
                </a:solidFill>
              </a:rPr>
            </a:br>
            <a:r>
              <a:rPr lang="es-ES" sz="3600" dirty="0" smtClean="0">
                <a:solidFill>
                  <a:srgbClr val="FFC000"/>
                </a:solidFill>
              </a:rPr>
              <a:t>and </a:t>
            </a:r>
            <a:r>
              <a:rPr lang="es-ES" sz="3600" dirty="0" err="1" smtClean="0">
                <a:solidFill>
                  <a:srgbClr val="FFC000"/>
                </a:solidFill>
              </a:rPr>
              <a:t>progesterone</a:t>
            </a:r>
            <a:r>
              <a:rPr lang="es-ES" sz="3600" dirty="0" smtClean="0">
                <a:solidFill>
                  <a:srgbClr val="FFC000"/>
                </a:solidFill>
              </a:rPr>
              <a:t/>
            </a:r>
            <a:br>
              <a:rPr lang="es-ES" sz="3600" dirty="0" smtClean="0">
                <a:solidFill>
                  <a:srgbClr val="FFC000"/>
                </a:solidFill>
              </a:rPr>
            </a:br>
            <a:r>
              <a:rPr lang="es-ES" sz="3600" dirty="0" smtClean="0">
                <a:solidFill>
                  <a:srgbClr val="FFC000"/>
                </a:solidFill>
              </a:rPr>
              <a:t/>
            </a:r>
            <a:br>
              <a:rPr lang="es-ES" sz="3600" dirty="0" smtClean="0">
                <a:solidFill>
                  <a:srgbClr val="FFC000"/>
                </a:solidFill>
              </a:rPr>
            </a:br>
            <a:r>
              <a:rPr lang="es-ES" sz="3600" dirty="0" err="1" smtClean="0">
                <a:solidFill>
                  <a:srgbClr val="FFC000"/>
                </a:solidFill>
              </a:rPr>
              <a:t>to</a:t>
            </a:r>
            <a:r>
              <a:rPr lang="es-ES" sz="3600" dirty="0" smtClean="0">
                <a:solidFill>
                  <a:srgbClr val="FFC000"/>
                </a:solidFill>
              </a:rPr>
              <a:t> </a:t>
            </a:r>
            <a:r>
              <a:rPr lang="es-ES" sz="3600" dirty="0" err="1" smtClean="0">
                <a:solidFill>
                  <a:srgbClr val="FFC000"/>
                </a:solidFill>
              </a:rPr>
              <a:t>ensure</a:t>
            </a:r>
            <a:r>
              <a:rPr lang="es-ES" sz="3600" dirty="0" smtClean="0">
                <a:solidFill>
                  <a:srgbClr val="FFC000"/>
                </a:solidFill>
              </a:rPr>
              <a:t> the </a:t>
            </a:r>
            <a:r>
              <a:rPr lang="es-ES" sz="3600" dirty="0" err="1" smtClean="0">
                <a:solidFill>
                  <a:srgbClr val="FFC000"/>
                </a:solidFill>
              </a:rPr>
              <a:t>nidification</a:t>
            </a:r>
            <a:r>
              <a:rPr lang="es-ES" sz="3600" dirty="0" smtClean="0">
                <a:solidFill>
                  <a:srgbClr val="FFC000"/>
                </a:solidFill>
              </a:rPr>
              <a:t> </a:t>
            </a:r>
            <a:r>
              <a:rPr lang="es-ES" sz="3600" dirty="0" smtClean="0">
                <a:solidFill>
                  <a:srgbClr val="FFC000"/>
                </a:solidFill>
              </a:rPr>
              <a:t>of </a:t>
            </a:r>
            <a:r>
              <a:rPr lang="es-ES" sz="3600" dirty="0" smtClean="0">
                <a:solidFill>
                  <a:srgbClr val="FFC000"/>
                </a:solidFill>
              </a:rPr>
              <a:t> </a:t>
            </a:r>
            <a:r>
              <a:rPr lang="es-ES" sz="3600" dirty="0" smtClean="0">
                <a:solidFill>
                  <a:srgbClr val="FFC000"/>
                </a:solidFill>
              </a:rPr>
              <a:t>the </a:t>
            </a:r>
            <a:r>
              <a:rPr lang="es-ES" sz="3600" dirty="0" smtClean="0">
                <a:solidFill>
                  <a:srgbClr val="FFC000"/>
                </a:solidFill>
              </a:rPr>
              <a:t>ovule </a:t>
            </a:r>
            <a:r>
              <a:rPr lang="es-ES" sz="3600" dirty="0" smtClean="0">
                <a:solidFill>
                  <a:srgbClr val="FFC000"/>
                </a:solidFill>
              </a:rPr>
              <a:t/>
            </a:r>
            <a:br>
              <a:rPr lang="es-ES" sz="3600" dirty="0" smtClean="0">
                <a:solidFill>
                  <a:srgbClr val="FFC000"/>
                </a:solidFill>
              </a:rPr>
            </a:br>
            <a:r>
              <a:rPr lang="es-ES" sz="4800" dirty="0" smtClean="0">
                <a:solidFill>
                  <a:srgbClr val="FFC000"/>
                </a:solidFill>
              </a:rPr>
              <a:t/>
            </a:r>
            <a:br>
              <a:rPr lang="es-ES" sz="4800" dirty="0" smtClean="0">
                <a:solidFill>
                  <a:srgbClr val="FFC000"/>
                </a:solidFill>
              </a:rPr>
            </a:br>
            <a:endParaRPr lang="es-ES" sz="4800" dirty="0">
              <a:solidFill>
                <a:srgbClr val="FFC000"/>
              </a:solidFill>
            </a:endParaRPr>
          </a:p>
        </p:txBody>
      </p:sp>
      <p:sp>
        <p:nvSpPr>
          <p:cNvPr id="4" name="ZoneTexte 3"/>
          <p:cNvSpPr txBox="1"/>
          <p:nvPr/>
        </p:nvSpPr>
        <p:spPr>
          <a:xfrm>
            <a:off x="6407696" y="6021288"/>
            <a:ext cx="2736304" cy="369332"/>
          </a:xfrm>
          <a:prstGeom prst="rect">
            <a:avLst/>
          </a:prstGeom>
          <a:noFill/>
        </p:spPr>
        <p:txBody>
          <a:bodyPr wrap="square" rtlCol="0">
            <a:spAutoFit/>
          </a:bodyPr>
          <a:lstStyle/>
          <a:p>
            <a:r>
              <a:rPr lang="es-ES" dirty="0" smtClean="0">
                <a:solidFill>
                  <a:srgbClr val="FFC000"/>
                </a:solidFill>
              </a:rPr>
              <a:t>www.georgesdebled.org</a:t>
            </a:r>
            <a:endParaRPr lang="es-ES" dirty="0">
              <a:solidFill>
                <a:srgbClr val="FFC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5301208"/>
            <a:ext cx="8280920" cy="1828800"/>
          </a:xfrm>
        </p:spPr>
        <p:txBody>
          <a:bodyPr>
            <a:noAutofit/>
          </a:bodyPr>
          <a:lstStyle/>
          <a:p>
            <a:pPr algn="ctr"/>
            <a:r>
              <a:rPr lang="es-ES" sz="4800" dirty="0" smtClean="0">
                <a:solidFill>
                  <a:srgbClr val="FFC000"/>
                </a:solidFill>
              </a:rPr>
              <a:t/>
            </a:r>
            <a:br>
              <a:rPr lang="es-ES" sz="4800" dirty="0" smtClean="0">
                <a:solidFill>
                  <a:srgbClr val="FFC000"/>
                </a:solidFill>
              </a:rPr>
            </a:br>
            <a:r>
              <a:rPr lang="es-ES" sz="4800" dirty="0" smtClean="0">
                <a:solidFill>
                  <a:srgbClr val="FFC000"/>
                </a:solidFill>
              </a:rPr>
              <a:t/>
            </a:r>
            <a:br>
              <a:rPr lang="es-ES" sz="4800" dirty="0" smtClean="0">
                <a:solidFill>
                  <a:srgbClr val="FFC000"/>
                </a:solidFill>
              </a:rPr>
            </a:br>
            <a:r>
              <a:rPr lang="es-ES" sz="4800" dirty="0" smtClean="0">
                <a:solidFill>
                  <a:srgbClr val="FFC000"/>
                </a:solidFill>
              </a:rPr>
              <a:t/>
            </a:r>
            <a:br>
              <a:rPr lang="es-ES" sz="4800" dirty="0" smtClean="0">
                <a:solidFill>
                  <a:srgbClr val="FFC000"/>
                </a:solidFill>
              </a:rPr>
            </a:br>
            <a:r>
              <a:rPr lang="es-ES" sz="3600" dirty="0" err="1" smtClean="0">
                <a:solidFill>
                  <a:srgbClr val="FFC000"/>
                </a:solidFill>
              </a:rPr>
              <a:t>After the menopause the ovaries do not secrete </a:t>
            </a:r>
            <a:r>
              <a:rPr lang="es-ES" sz="3600" dirty="0" smtClean="0">
                <a:solidFill>
                  <a:srgbClr val="FFC000"/>
                </a:solidFill>
              </a:rPr>
              <a:t>any more </a:t>
            </a:r>
            <a:r>
              <a:rPr lang="es-ES" sz="3600" dirty="0" err="1" smtClean="0">
                <a:solidFill>
                  <a:srgbClr val="FFC000"/>
                </a:solidFill>
              </a:rPr>
              <a:t>each day</a:t>
            </a:r>
            <a:r>
              <a:rPr dirty="0"/>
              <a:t>  </a:t>
            </a:r>
            <a:r>
              <a:rPr lang="es-ES" sz="3600" dirty="0" smtClean="0">
                <a:solidFill>
                  <a:srgbClr val="FFC000"/>
                </a:solidFill>
              </a:rPr>
              <a:t/>
            </a:r>
            <a:br>
              <a:rPr lang="es-ES" sz="3600" dirty="0" smtClean="0">
                <a:solidFill>
                  <a:srgbClr val="FFC000"/>
                </a:solidFill>
              </a:rPr>
            </a:br>
            <a:r>
              <a:rPr lang="es-ES" sz="3600" dirty="0" smtClean="0">
                <a:solidFill>
                  <a:srgbClr val="FFC000"/>
                </a:solidFill>
              </a:rPr>
              <a:t/>
            </a:r>
            <a:br>
              <a:rPr lang="es-ES" sz="3600" dirty="0" smtClean="0">
                <a:solidFill>
                  <a:srgbClr val="FFC000"/>
                </a:solidFill>
              </a:rPr>
            </a:br>
            <a:r>
              <a:rPr dirty="0"/>
              <a:t> </a:t>
            </a:r>
            <a:r>
              <a:rPr lang="es-ES" sz="3600" dirty="0" smtClean="0">
                <a:solidFill>
                  <a:srgbClr val="FFC000"/>
                </a:solidFill>
              </a:rPr>
              <a:t>estradiol</a:t>
            </a:r>
            <a:br>
              <a:rPr lang="es-ES" sz="3600" dirty="0" smtClean="0">
                <a:solidFill>
                  <a:srgbClr val="FFC000"/>
                </a:solidFill>
              </a:rPr>
            </a:br>
            <a:r>
              <a:rPr lang="es-ES" sz="3600" dirty="0" smtClean="0">
                <a:solidFill>
                  <a:srgbClr val="FFC000"/>
                </a:solidFill>
              </a:rPr>
              <a:t>and </a:t>
            </a:r>
            <a:r>
              <a:rPr lang="es-ES" sz="3600" dirty="0" err="1" smtClean="0">
                <a:solidFill>
                  <a:srgbClr val="FFC000"/>
                </a:solidFill>
              </a:rPr>
              <a:t>progesterone</a:t>
            </a:r>
            <a:r>
              <a:rPr lang="es-ES" sz="3600" dirty="0" smtClean="0">
                <a:solidFill>
                  <a:srgbClr val="FFC000"/>
                </a:solidFill>
              </a:rPr>
              <a:t/>
            </a:r>
            <a:br>
              <a:rPr lang="es-ES" sz="3600" dirty="0" smtClean="0">
                <a:solidFill>
                  <a:srgbClr val="FFC000"/>
                </a:solidFill>
              </a:rPr>
            </a:br>
            <a:r>
              <a:rPr lang="es-ES" sz="3600" dirty="0" err="1" smtClean="0">
                <a:solidFill>
                  <a:srgbClr val="FFC000"/>
                </a:solidFill>
              </a:rPr>
              <a:t>necessary</a:t>
            </a:r>
            <a:r>
              <a:rPr lang="es-ES" sz="3600" dirty="0" smtClean="0">
                <a:solidFill>
                  <a:srgbClr val="FFC000"/>
                </a:solidFill>
              </a:rPr>
              <a:t> </a:t>
            </a:r>
            <a:r>
              <a:rPr lang="es-ES" sz="3600" dirty="0" err="1" smtClean="0">
                <a:solidFill>
                  <a:srgbClr val="FFC000"/>
                </a:solidFill>
              </a:rPr>
              <a:t>to</a:t>
            </a:r>
            <a:r>
              <a:rPr lang="es-ES" sz="3600" dirty="0" smtClean="0">
                <a:solidFill>
                  <a:srgbClr val="FFC000"/>
                </a:solidFill>
              </a:rPr>
              <a:t> </a:t>
            </a:r>
            <a:r>
              <a:rPr lang="es-ES" sz="3600" dirty="0" err="1" smtClean="0">
                <a:solidFill>
                  <a:srgbClr val="FFC000"/>
                </a:solidFill>
              </a:rPr>
              <a:t>ensure</a:t>
            </a:r>
            <a:r>
              <a:rPr lang="es-ES" sz="3600" dirty="0" smtClean="0">
                <a:solidFill>
                  <a:srgbClr val="FFC000"/>
                </a:solidFill>
              </a:rPr>
              <a:t> a </a:t>
            </a:r>
            <a:r>
              <a:rPr lang="es-ES" sz="3600" dirty="0" err="1" smtClean="0">
                <a:solidFill>
                  <a:srgbClr val="FFC000"/>
                </a:solidFill>
              </a:rPr>
              <a:t>pregnancy</a:t>
            </a:r>
            <a:r>
              <a:rPr lang="es-ES" sz="3600" dirty="0" smtClean="0">
                <a:solidFill>
                  <a:srgbClr val="FFC000"/>
                </a:solidFill>
              </a:rPr>
              <a:t/>
            </a:r>
            <a:br>
              <a:rPr lang="es-ES" sz="3600" dirty="0" smtClean="0">
                <a:solidFill>
                  <a:srgbClr val="FFC000"/>
                </a:solidFill>
              </a:rPr>
            </a:br>
            <a:r>
              <a:rPr lang="es-ES" sz="3600" dirty="0" smtClean="0">
                <a:solidFill>
                  <a:srgbClr val="FFC000"/>
                </a:solidFill>
              </a:rPr>
              <a:t/>
            </a:r>
            <a:br>
              <a:rPr lang="es-ES" sz="3600" dirty="0" smtClean="0">
                <a:solidFill>
                  <a:srgbClr val="FFC000"/>
                </a:solidFill>
              </a:rPr>
            </a:br>
            <a:r>
              <a:rPr lang="es-ES" sz="3600" dirty="0" err="1" smtClean="0">
                <a:solidFill>
                  <a:srgbClr val="FFC000"/>
                </a:solidFill>
              </a:rPr>
              <a:t>since</a:t>
            </a:r>
            <a:r>
              <a:rPr lang="es-ES" sz="3600" dirty="0" smtClean="0">
                <a:solidFill>
                  <a:srgbClr val="FFC000"/>
                </a:solidFill>
              </a:rPr>
              <a:t> </a:t>
            </a:r>
            <a:r>
              <a:rPr lang="es-ES" sz="3600" dirty="0" err="1" smtClean="0">
                <a:solidFill>
                  <a:srgbClr val="FFC000"/>
                </a:solidFill>
              </a:rPr>
              <a:t>there</a:t>
            </a:r>
            <a:r>
              <a:rPr lang="es-ES" sz="3600" dirty="0" smtClean="0">
                <a:solidFill>
                  <a:srgbClr val="FFC000"/>
                </a:solidFill>
              </a:rPr>
              <a:t> is no more ovule</a:t>
            </a:r>
            <a:br>
              <a:rPr lang="es-ES" sz="3600" dirty="0" smtClean="0">
                <a:solidFill>
                  <a:srgbClr val="FFC000"/>
                </a:solidFill>
              </a:rPr>
            </a:br>
            <a:r>
              <a:rPr lang="es-ES" sz="4800" dirty="0" smtClean="0">
                <a:solidFill>
                  <a:srgbClr val="FFC000"/>
                </a:solidFill>
              </a:rPr>
              <a:t/>
            </a:r>
            <a:br>
              <a:rPr lang="es-ES" sz="4800" dirty="0" smtClean="0">
                <a:solidFill>
                  <a:srgbClr val="FFC000"/>
                </a:solidFill>
              </a:rPr>
            </a:br>
            <a:endParaRPr lang="es-ES" sz="4800" dirty="0">
              <a:solidFill>
                <a:srgbClr val="FFC000"/>
              </a:solidFill>
            </a:endParaRPr>
          </a:p>
        </p:txBody>
      </p:sp>
      <p:sp>
        <p:nvSpPr>
          <p:cNvPr id="4" name="ZoneTexte 3"/>
          <p:cNvSpPr txBox="1"/>
          <p:nvPr/>
        </p:nvSpPr>
        <p:spPr>
          <a:xfrm>
            <a:off x="6407696" y="6021288"/>
            <a:ext cx="2736304" cy="369332"/>
          </a:xfrm>
          <a:prstGeom prst="rect">
            <a:avLst/>
          </a:prstGeom>
          <a:noFill/>
        </p:spPr>
        <p:txBody>
          <a:bodyPr wrap="square" rtlCol="0">
            <a:spAutoFit/>
          </a:bodyPr>
          <a:lstStyle/>
          <a:p>
            <a:r>
              <a:rPr lang="es-ES" dirty="0" smtClean="0">
                <a:solidFill>
                  <a:srgbClr val="FFC000"/>
                </a:solidFill>
              </a:rPr>
              <a:t>www.georgesdebled.org</a:t>
            </a:r>
            <a:endParaRPr lang="es-ES" dirty="0">
              <a:solidFill>
                <a:srgbClr val="FFC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5013176"/>
            <a:ext cx="8280920" cy="3096344"/>
          </a:xfrm>
        </p:spPr>
        <p:txBody>
          <a:bodyPr>
            <a:noAutofit/>
          </a:bodyPr>
          <a:lstStyle/>
          <a:p>
            <a:pPr algn="ctr"/>
            <a:r>
              <a:rPr lang="es-ES" sz="4800" dirty="0" smtClean="0">
                <a:solidFill>
                  <a:srgbClr val="FFC000"/>
                </a:solidFill>
              </a:rPr>
              <a:t/>
            </a:r>
            <a:br>
              <a:rPr lang="es-ES" sz="4800" dirty="0" smtClean="0">
                <a:solidFill>
                  <a:srgbClr val="FFC000"/>
                </a:solidFill>
              </a:rPr>
            </a:br>
            <a:r>
              <a:rPr lang="es-ES" sz="4800" dirty="0" smtClean="0">
                <a:solidFill>
                  <a:srgbClr val="FFC000"/>
                </a:solidFill>
              </a:rPr>
              <a:t/>
            </a:r>
            <a:br>
              <a:rPr lang="es-ES" sz="4800" dirty="0" smtClean="0">
                <a:solidFill>
                  <a:srgbClr val="FFC000"/>
                </a:solidFill>
              </a:rPr>
            </a:br>
            <a:r>
              <a:rPr lang="es-ES" sz="4800" dirty="0" smtClean="0">
                <a:solidFill>
                  <a:srgbClr val="FFC000"/>
                </a:solidFill>
              </a:rPr>
              <a:t/>
            </a:r>
            <a:br>
              <a:rPr lang="es-ES" sz="4800" dirty="0" smtClean="0">
                <a:solidFill>
                  <a:srgbClr val="FFC000"/>
                </a:solidFill>
              </a:rPr>
            </a:br>
            <a:r>
              <a:rPr dirty="0"/>
              <a:t> </a:t>
            </a:r>
            <a:r>
              <a:rPr lang="es-ES" sz="3600" dirty="0" err="1" smtClean="0">
                <a:solidFill>
                  <a:srgbClr val="FFC000"/>
                </a:solidFill>
              </a:rPr>
              <a:t>Since</a:t>
            </a:r>
            <a:r>
              <a:rPr lang="es-ES" sz="3600" dirty="0" smtClean="0">
                <a:solidFill>
                  <a:srgbClr val="FFC000"/>
                </a:solidFill>
              </a:rPr>
              <a:t> </a:t>
            </a:r>
            <a:r>
              <a:rPr lang="es-ES" sz="3600" dirty="0" err="1" smtClean="0">
                <a:solidFill>
                  <a:srgbClr val="FFC000"/>
                </a:solidFill>
              </a:rPr>
              <a:t>there</a:t>
            </a:r>
            <a:r>
              <a:rPr lang="es-ES" sz="3600" dirty="0" smtClean="0">
                <a:solidFill>
                  <a:srgbClr val="FFC000"/>
                </a:solidFill>
              </a:rPr>
              <a:t> is no more ovule</a:t>
            </a:r>
            <a:br>
              <a:rPr lang="es-ES" sz="3600" dirty="0" smtClean="0">
                <a:solidFill>
                  <a:srgbClr val="FFC000"/>
                </a:solidFill>
              </a:rPr>
            </a:br>
            <a:r>
              <a:rPr lang="es-ES" sz="3600" dirty="0" smtClean="0">
                <a:solidFill>
                  <a:srgbClr val="FFC000"/>
                </a:solidFill>
              </a:rPr>
              <a:t>hormonal </a:t>
            </a:r>
            <a:r>
              <a:rPr lang="es-ES" sz="3600" dirty="0" err="1" smtClean="0">
                <a:solidFill>
                  <a:srgbClr val="FFC000"/>
                </a:solidFill>
              </a:rPr>
              <a:t>replacement</a:t>
            </a:r>
            <a:r>
              <a:rPr lang="es-ES" sz="3600" dirty="0" smtClean="0">
                <a:solidFill>
                  <a:srgbClr val="FFC000"/>
                </a:solidFill>
              </a:rPr>
              <a:t> </a:t>
            </a:r>
            <a:r>
              <a:rPr lang="es-ES" sz="3600" dirty="0" err="1" smtClean="0">
                <a:solidFill>
                  <a:srgbClr val="FFC000"/>
                </a:solidFill>
              </a:rPr>
              <a:t>therapy</a:t>
            </a:r>
            <a:r>
              <a:rPr lang="es-ES" sz="3600" dirty="0" smtClean="0">
                <a:solidFill>
                  <a:srgbClr val="FFC000"/>
                </a:solidFill>
              </a:rPr>
              <a:t> </a:t>
            </a:r>
            <a:r>
              <a:rPr lang="es-ES" sz="3600" dirty="0" smtClean="0">
                <a:solidFill>
                  <a:srgbClr val="FFC000"/>
                </a:solidFill>
              </a:rPr>
              <a:t>(HRT</a:t>
            </a:r>
            <a:r>
              <a:rPr lang="es-ES" sz="3600" dirty="0" smtClean="0">
                <a:solidFill>
                  <a:srgbClr val="FFC000"/>
                </a:solidFill>
              </a:rPr>
              <a:t>) </a:t>
            </a:r>
            <a:r>
              <a:rPr lang="es-ES" sz="3600" dirty="0" err="1" smtClean="0">
                <a:solidFill>
                  <a:srgbClr val="FFC000"/>
                </a:solidFill>
              </a:rPr>
              <a:t>with</a:t>
            </a:r>
            <a:r>
              <a:rPr lang="es-ES" sz="3600" dirty="0" smtClean="0">
                <a:solidFill>
                  <a:srgbClr val="FFC000"/>
                </a:solidFill>
              </a:rPr>
              <a:t/>
            </a:r>
            <a:br>
              <a:rPr lang="es-ES" sz="3600" dirty="0" smtClean="0">
                <a:solidFill>
                  <a:srgbClr val="FFC000"/>
                </a:solidFill>
              </a:rPr>
            </a:br>
            <a:r>
              <a:rPr lang="es-ES" sz="3600" dirty="0" smtClean="0">
                <a:solidFill>
                  <a:srgbClr val="FFC000"/>
                </a:solidFill>
              </a:rPr>
              <a:t>estradiol and  </a:t>
            </a:r>
            <a:r>
              <a:rPr lang="es-ES" sz="3600" dirty="0" err="1" smtClean="0">
                <a:solidFill>
                  <a:srgbClr val="FFC000"/>
                </a:solidFill>
              </a:rPr>
              <a:t>progesterone</a:t>
            </a:r>
            <a:r>
              <a:rPr lang="es-ES" sz="3600" dirty="0" smtClean="0">
                <a:solidFill>
                  <a:srgbClr val="FFC000"/>
                </a:solidFill>
              </a:rPr>
              <a:t> </a:t>
            </a:r>
            <a:r>
              <a:rPr lang="es-ES" sz="3600" dirty="0" err="1" smtClean="0">
                <a:solidFill>
                  <a:srgbClr val="FFC000"/>
                </a:solidFill>
              </a:rPr>
              <a:t>to</a:t>
            </a:r>
            <a:r>
              <a:rPr lang="es-ES" sz="3600" dirty="0" smtClean="0">
                <a:solidFill>
                  <a:srgbClr val="FFC000"/>
                </a:solidFill>
              </a:rPr>
              <a:t> </a:t>
            </a:r>
            <a:r>
              <a:rPr lang="es-ES" sz="3600" dirty="0" err="1" smtClean="0">
                <a:solidFill>
                  <a:srgbClr val="FFC000"/>
                </a:solidFill>
              </a:rPr>
              <a:t>ensure</a:t>
            </a:r>
            <a:r>
              <a:rPr lang="es-ES" sz="3600" dirty="0" smtClean="0">
                <a:solidFill>
                  <a:srgbClr val="FFC000"/>
                </a:solidFill>
              </a:rPr>
              <a:t> a </a:t>
            </a:r>
            <a:r>
              <a:rPr lang="es-ES" sz="3600" dirty="0" err="1" smtClean="0">
                <a:solidFill>
                  <a:srgbClr val="FFC000"/>
                </a:solidFill>
              </a:rPr>
              <a:t>pregnancy</a:t>
            </a:r>
            <a:r>
              <a:rPr lang="es-ES" sz="3600" dirty="0" smtClean="0">
                <a:solidFill>
                  <a:srgbClr val="FFC000"/>
                </a:solidFill>
              </a:rPr>
              <a:t> </a:t>
            </a:r>
            <a:r>
              <a:rPr lang="es-ES" sz="3600" dirty="0" err="1" smtClean="0">
                <a:solidFill>
                  <a:srgbClr val="FFC000"/>
                </a:solidFill>
              </a:rPr>
              <a:t>is</a:t>
            </a:r>
            <a:r>
              <a:rPr lang="es-ES" sz="3600" dirty="0" smtClean="0">
                <a:solidFill>
                  <a:srgbClr val="FFC000"/>
                </a:solidFill>
              </a:rPr>
              <a:t> </a:t>
            </a:r>
            <a:r>
              <a:rPr lang="es-ES" sz="3600" dirty="0" err="1" smtClean="0">
                <a:solidFill>
                  <a:srgbClr val="FFC000"/>
                </a:solidFill>
              </a:rPr>
              <a:t>not</a:t>
            </a:r>
            <a:r>
              <a:rPr lang="es-ES" sz="3600" dirty="0" smtClean="0">
                <a:solidFill>
                  <a:srgbClr val="FFC000"/>
                </a:solidFill>
              </a:rPr>
              <a:t> </a:t>
            </a:r>
            <a:r>
              <a:rPr lang="es-ES" sz="3600" dirty="0" err="1" smtClean="0">
                <a:solidFill>
                  <a:srgbClr val="FFC000"/>
                </a:solidFill>
              </a:rPr>
              <a:t>necessary</a:t>
            </a:r>
            <a:r>
              <a:rPr lang="es-ES" sz="3600" dirty="0" smtClean="0">
                <a:solidFill>
                  <a:srgbClr val="FFC000"/>
                </a:solidFill>
              </a:rPr>
              <a:t> </a:t>
            </a:r>
            <a:r>
              <a:rPr lang="es-ES" sz="3600" dirty="0" err="1" smtClean="0">
                <a:solidFill>
                  <a:srgbClr val="FFC000"/>
                </a:solidFill>
              </a:rPr>
              <a:t>any</a:t>
            </a:r>
            <a:r>
              <a:rPr lang="es-ES" sz="3600" dirty="0" smtClean="0">
                <a:solidFill>
                  <a:srgbClr val="FFC000"/>
                </a:solidFill>
              </a:rPr>
              <a:t> more</a:t>
            </a:r>
            <a:br>
              <a:rPr lang="es-ES" sz="3600" dirty="0" smtClean="0">
                <a:solidFill>
                  <a:srgbClr val="FFC000"/>
                </a:solidFill>
              </a:rPr>
            </a:br>
            <a:r>
              <a:rPr lang="es-ES" sz="3600" dirty="0" smtClean="0">
                <a:solidFill>
                  <a:srgbClr val="FFC000"/>
                </a:solidFill>
              </a:rPr>
              <a:t/>
            </a:r>
            <a:br>
              <a:rPr lang="es-ES" sz="3600" dirty="0" smtClean="0">
                <a:solidFill>
                  <a:srgbClr val="FFC000"/>
                </a:solidFill>
              </a:rPr>
            </a:br>
            <a:r>
              <a:rPr lang="es-ES" sz="3600" dirty="0" smtClean="0">
                <a:solidFill>
                  <a:srgbClr val="FFC000"/>
                </a:solidFill>
              </a:rPr>
              <a:t>and can </a:t>
            </a:r>
            <a:r>
              <a:rPr lang="es-ES" sz="3600" dirty="0" err="1" smtClean="0">
                <a:solidFill>
                  <a:srgbClr val="FFC000"/>
                </a:solidFill>
              </a:rPr>
              <a:t>be</a:t>
            </a:r>
            <a:r>
              <a:rPr lang="es-ES" sz="3600" dirty="0" smtClean="0">
                <a:solidFill>
                  <a:srgbClr val="FFC000"/>
                </a:solidFill>
              </a:rPr>
              <a:t> </a:t>
            </a:r>
            <a:r>
              <a:rPr lang="es-ES" sz="3600" dirty="0" err="1" smtClean="0">
                <a:solidFill>
                  <a:srgbClr val="FFC000"/>
                </a:solidFill>
              </a:rPr>
              <a:t>harmful</a:t>
            </a:r>
            <a:r>
              <a:rPr lang="es-ES" sz="3600" dirty="0" smtClean="0">
                <a:solidFill>
                  <a:srgbClr val="FFC000"/>
                </a:solidFill>
              </a:rPr>
              <a:t/>
            </a:r>
            <a:br>
              <a:rPr lang="es-ES" sz="3600" dirty="0" smtClean="0">
                <a:solidFill>
                  <a:srgbClr val="FFC000"/>
                </a:solidFill>
              </a:rPr>
            </a:br>
            <a:r>
              <a:rPr lang="es-ES" sz="3600" dirty="0" smtClean="0">
                <a:solidFill>
                  <a:srgbClr val="FFC000"/>
                </a:solidFill>
              </a:rPr>
              <a:t/>
            </a:r>
            <a:br>
              <a:rPr lang="es-ES" sz="3600" dirty="0" smtClean="0">
                <a:solidFill>
                  <a:srgbClr val="FFC000"/>
                </a:solidFill>
              </a:rPr>
            </a:br>
            <a:r>
              <a:rPr lang="es-ES" sz="3600" dirty="0" smtClean="0">
                <a:solidFill>
                  <a:srgbClr val="FFC000"/>
                </a:solidFill>
              </a:rPr>
              <a:t/>
            </a:r>
            <a:br>
              <a:rPr lang="es-ES" sz="3600" dirty="0" smtClean="0">
                <a:solidFill>
                  <a:srgbClr val="FFC000"/>
                </a:solidFill>
              </a:rPr>
            </a:br>
            <a:r>
              <a:rPr lang="es-ES" sz="3600" dirty="0" smtClean="0">
                <a:solidFill>
                  <a:srgbClr val="FFC000"/>
                </a:solidFill>
              </a:rPr>
              <a:t/>
            </a:r>
            <a:br>
              <a:rPr lang="es-ES" sz="3600" dirty="0" smtClean="0">
                <a:solidFill>
                  <a:srgbClr val="FFC000"/>
                </a:solidFill>
              </a:rPr>
            </a:br>
            <a:r>
              <a:rPr lang="es-ES" sz="4800" dirty="0" smtClean="0">
                <a:solidFill>
                  <a:srgbClr val="FFC000"/>
                </a:solidFill>
              </a:rPr>
              <a:t/>
            </a:r>
            <a:br>
              <a:rPr lang="es-ES" sz="4800" dirty="0" smtClean="0">
                <a:solidFill>
                  <a:srgbClr val="FFC000"/>
                </a:solidFill>
              </a:rPr>
            </a:br>
            <a:endParaRPr lang="es-ES" sz="4800" dirty="0">
              <a:solidFill>
                <a:srgbClr val="FFC000"/>
              </a:solidFill>
            </a:endParaRPr>
          </a:p>
        </p:txBody>
      </p:sp>
      <p:sp>
        <p:nvSpPr>
          <p:cNvPr id="4" name="ZoneTexte 3"/>
          <p:cNvSpPr txBox="1"/>
          <p:nvPr/>
        </p:nvSpPr>
        <p:spPr>
          <a:xfrm>
            <a:off x="6407696" y="6021288"/>
            <a:ext cx="2736304" cy="369332"/>
          </a:xfrm>
          <a:prstGeom prst="rect">
            <a:avLst/>
          </a:prstGeom>
          <a:noFill/>
        </p:spPr>
        <p:txBody>
          <a:bodyPr wrap="square" rtlCol="0">
            <a:spAutoFit/>
          </a:bodyPr>
          <a:lstStyle/>
          <a:p>
            <a:r>
              <a:rPr lang="es-ES" dirty="0" smtClean="0">
                <a:solidFill>
                  <a:srgbClr val="FFC000"/>
                </a:solidFill>
              </a:rPr>
              <a:t>www.georgesdebled.org</a:t>
            </a:r>
            <a:endParaRPr lang="es-ES" dirty="0">
              <a:solidFill>
                <a:srgbClr val="FFC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95536" y="3501008"/>
            <a:ext cx="8280920" cy="1828800"/>
          </a:xfrm>
        </p:spPr>
        <p:txBody>
          <a:bodyPr>
            <a:normAutofit fontScale="90000"/>
          </a:bodyPr>
          <a:lstStyle/>
          <a:p>
            <a:pPr algn="ctr"/>
            <a:r>
              <a:rPr lang="es-ES" dirty="0" smtClean="0">
                <a:solidFill>
                  <a:srgbClr val="FFC000"/>
                </a:solidFill>
              </a:rPr>
              <a:t/>
            </a:r>
            <a:br>
              <a:rPr lang="es-ES" dirty="0" smtClean="0">
                <a:solidFill>
                  <a:srgbClr val="FFC000"/>
                </a:solidFill>
              </a:rPr>
            </a:br>
            <a:r>
              <a:rPr lang="es-ES" dirty="0" smtClean="0">
                <a:solidFill>
                  <a:srgbClr val="FFC000"/>
                </a:solidFill>
              </a:rPr>
              <a:t/>
            </a:r>
            <a:br>
              <a:rPr lang="es-ES" dirty="0" smtClean="0">
                <a:solidFill>
                  <a:srgbClr val="FFC000"/>
                </a:solidFill>
              </a:rPr>
            </a:br>
            <a:r>
              <a:rPr lang="es-ES" dirty="0" smtClean="0">
                <a:solidFill>
                  <a:srgbClr val="FFC000"/>
                </a:solidFill>
              </a:rPr>
              <a:t/>
            </a:r>
            <a:br>
              <a:rPr lang="es-ES" dirty="0" smtClean="0">
                <a:solidFill>
                  <a:srgbClr val="FFC000"/>
                </a:solidFill>
              </a:rPr>
            </a:br>
            <a:r>
              <a:rPr lang="es-ES" dirty="0" err="1" smtClean="0">
                <a:solidFill>
                  <a:srgbClr val="FFC000"/>
                </a:solidFill>
              </a:rPr>
              <a:t>Before</a:t>
            </a:r>
            <a:r>
              <a:rPr lang="es-ES" dirty="0" smtClean="0">
                <a:solidFill>
                  <a:srgbClr val="FFC000"/>
                </a:solidFill>
              </a:rPr>
              <a:t> </a:t>
            </a:r>
            <a:r>
              <a:rPr lang="es-ES" dirty="0" err="1" smtClean="0">
                <a:solidFill>
                  <a:srgbClr val="FFC000"/>
                </a:solidFill>
              </a:rPr>
              <a:t>menopause</a:t>
            </a:r>
            <a:r>
              <a:rPr lang="es-ES" dirty="0" smtClean="0">
                <a:solidFill>
                  <a:srgbClr val="FFC000"/>
                </a:solidFill>
              </a:rPr>
              <a:t> </a:t>
            </a:r>
            <a:r>
              <a:rPr lang="es-ES" dirty="0" smtClean="0">
                <a:solidFill>
                  <a:srgbClr val="FFC000"/>
                </a:solidFill>
              </a:rPr>
              <a:t> </a:t>
            </a:r>
            <a:r>
              <a:rPr lang="es-ES" dirty="0" err="1" smtClean="0">
                <a:solidFill>
                  <a:srgbClr val="FFC000"/>
                </a:solidFill>
              </a:rPr>
              <a:t>women</a:t>
            </a:r>
            <a:r>
              <a:rPr lang="es-ES" dirty="0" smtClean="0">
                <a:solidFill>
                  <a:srgbClr val="FFC000"/>
                </a:solidFill>
              </a:rPr>
              <a:t> </a:t>
            </a:r>
            <a:r>
              <a:rPr lang="es-ES" dirty="0" smtClean="0">
                <a:solidFill>
                  <a:srgbClr val="FFC000"/>
                </a:solidFill>
              </a:rPr>
              <a:t>secrete </a:t>
            </a:r>
            <a:r>
              <a:rPr lang="es-ES" dirty="0" err="1" smtClean="0">
                <a:solidFill>
                  <a:srgbClr val="FFC000"/>
                </a:solidFill>
              </a:rPr>
              <a:t>each</a:t>
            </a:r>
            <a:r>
              <a:rPr lang="es-ES" dirty="0" smtClean="0">
                <a:solidFill>
                  <a:srgbClr val="FFC000"/>
                </a:solidFill>
              </a:rPr>
              <a:t> </a:t>
            </a:r>
            <a:r>
              <a:rPr lang="es-ES" dirty="0" err="1" smtClean="0">
                <a:solidFill>
                  <a:srgbClr val="FFC000"/>
                </a:solidFill>
              </a:rPr>
              <a:t>day</a:t>
            </a:r>
            <a:r>
              <a:rPr lang="es-ES" dirty="0" smtClean="0">
                <a:solidFill>
                  <a:srgbClr val="FFC000"/>
                </a:solidFill>
              </a:rPr>
              <a:t> </a:t>
            </a:r>
            <a:r>
              <a:rPr lang="es-ES" dirty="0" smtClean="0">
                <a:solidFill>
                  <a:srgbClr val="FFC000"/>
                </a:solidFill>
              </a:rPr>
              <a:t>as </a:t>
            </a:r>
            <a:r>
              <a:rPr lang="es-ES" dirty="0" err="1" smtClean="0">
                <a:solidFill>
                  <a:srgbClr val="FFC000"/>
                </a:solidFill>
              </a:rPr>
              <a:t>many</a:t>
            </a:r>
            <a:r>
              <a:rPr lang="es-ES" dirty="0" smtClean="0">
                <a:solidFill>
                  <a:srgbClr val="FFC000"/>
                </a:solidFill>
              </a:rPr>
              <a:t> </a:t>
            </a:r>
            <a:r>
              <a:rPr lang="es-ES" dirty="0" err="1" smtClean="0">
                <a:solidFill>
                  <a:srgbClr val="FFC000"/>
                </a:solidFill>
              </a:rPr>
              <a:t>male</a:t>
            </a:r>
            <a:r>
              <a:rPr lang="es-ES" dirty="0" smtClean="0">
                <a:solidFill>
                  <a:srgbClr val="FFC000"/>
                </a:solidFill>
              </a:rPr>
              <a:t> </a:t>
            </a:r>
            <a:r>
              <a:rPr lang="es-ES" dirty="0" smtClean="0">
                <a:solidFill>
                  <a:srgbClr val="FFC000"/>
                </a:solidFill>
              </a:rPr>
              <a:t>hormones </a:t>
            </a:r>
            <a:r>
              <a:rPr lang="es-ES" dirty="0" smtClean="0">
                <a:solidFill>
                  <a:srgbClr val="FFC000"/>
                </a:solidFill>
              </a:rPr>
              <a:t>as </a:t>
            </a:r>
            <a:r>
              <a:rPr lang="es-ES" dirty="0" err="1" smtClean="0">
                <a:solidFill>
                  <a:srgbClr val="FFC000"/>
                </a:solidFill>
              </a:rPr>
              <a:t>female</a:t>
            </a:r>
            <a:r>
              <a:rPr lang="es-ES" dirty="0" smtClean="0">
                <a:solidFill>
                  <a:srgbClr val="FFC000"/>
                </a:solidFill>
              </a:rPr>
              <a:t> hormones</a:t>
            </a:r>
            <a:r>
              <a:rPr lang="es-ES" dirty="0" smtClean="0">
                <a:solidFill>
                  <a:srgbClr val="FFC000"/>
                </a:solidFill>
              </a:rPr>
              <a:t>, and </a:t>
            </a:r>
            <a:r>
              <a:rPr lang="es-ES" dirty="0" err="1" smtClean="0">
                <a:solidFill>
                  <a:srgbClr val="FFC000"/>
                </a:solidFill>
              </a:rPr>
              <a:t>even</a:t>
            </a:r>
            <a:r>
              <a:rPr lang="es-ES" dirty="0" smtClean="0">
                <a:solidFill>
                  <a:srgbClr val="FFC000"/>
                </a:solidFill>
              </a:rPr>
              <a:t> </a:t>
            </a:r>
            <a:r>
              <a:rPr lang="es-ES" dirty="0" smtClean="0">
                <a:solidFill>
                  <a:srgbClr val="FFC000"/>
                </a:solidFill>
              </a:rPr>
              <a:t>more.</a:t>
            </a:r>
            <a:r>
              <a:rPr lang="es-ES" dirty="0" smtClean="0">
                <a:solidFill>
                  <a:srgbClr val="FFC000"/>
                </a:solidFill>
              </a:rPr>
              <a:t/>
            </a:r>
            <a:br>
              <a:rPr lang="es-ES" dirty="0" smtClean="0">
                <a:solidFill>
                  <a:srgbClr val="FFC000"/>
                </a:solidFill>
              </a:rPr>
            </a:br>
            <a:endParaRPr lang="es-ES" dirty="0">
              <a:solidFill>
                <a:srgbClr val="FFC000"/>
              </a:solidFill>
            </a:endParaRPr>
          </a:p>
        </p:txBody>
      </p:sp>
      <p:sp>
        <p:nvSpPr>
          <p:cNvPr id="4" name="ZoneTexte 3"/>
          <p:cNvSpPr txBox="1"/>
          <p:nvPr/>
        </p:nvSpPr>
        <p:spPr>
          <a:xfrm>
            <a:off x="6407696" y="6021288"/>
            <a:ext cx="2736304" cy="369332"/>
          </a:xfrm>
          <a:prstGeom prst="rect">
            <a:avLst/>
          </a:prstGeom>
          <a:noFill/>
        </p:spPr>
        <p:txBody>
          <a:bodyPr wrap="square" rtlCol="0">
            <a:spAutoFit/>
          </a:bodyPr>
          <a:lstStyle/>
          <a:p>
            <a:r>
              <a:rPr lang="es-ES" dirty="0" smtClean="0">
                <a:solidFill>
                  <a:srgbClr val="FFC000"/>
                </a:solidFill>
              </a:rPr>
              <a:t>www.georgesdebled.org</a:t>
            </a:r>
            <a:endParaRPr lang="es-ES" dirty="0">
              <a:solidFill>
                <a:srgbClr val="FFC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3861048"/>
            <a:ext cx="8280920" cy="1828800"/>
          </a:xfrm>
        </p:spPr>
        <p:txBody>
          <a:bodyPr>
            <a:normAutofit fontScale="90000"/>
          </a:bodyPr>
          <a:lstStyle/>
          <a:p>
            <a:pPr algn="ctr"/>
            <a:r>
              <a:rPr lang="es-ES" dirty="0" smtClean="0">
                <a:solidFill>
                  <a:srgbClr val="FFC000"/>
                </a:solidFill>
              </a:rPr>
              <a:t/>
            </a:r>
            <a:br>
              <a:rPr lang="es-ES" dirty="0" smtClean="0">
                <a:solidFill>
                  <a:srgbClr val="FFC000"/>
                </a:solidFill>
              </a:rPr>
            </a:br>
            <a:r>
              <a:rPr lang="es-ES" dirty="0" smtClean="0">
                <a:solidFill>
                  <a:srgbClr val="FFC000"/>
                </a:solidFill>
              </a:rPr>
              <a:t/>
            </a:r>
            <a:br>
              <a:rPr lang="es-ES" dirty="0" smtClean="0">
                <a:solidFill>
                  <a:srgbClr val="FFC000"/>
                </a:solidFill>
              </a:rPr>
            </a:br>
            <a:r>
              <a:rPr lang="es-ES" dirty="0" smtClean="0">
                <a:solidFill>
                  <a:srgbClr val="FFC000"/>
                </a:solidFill>
              </a:rPr>
              <a:t/>
            </a:r>
            <a:br>
              <a:rPr lang="es-ES" dirty="0" smtClean="0">
                <a:solidFill>
                  <a:srgbClr val="FFC000"/>
                </a:solidFill>
              </a:rPr>
            </a:br>
            <a:r>
              <a:rPr lang="es-ES" dirty="0" err="1" smtClean="0">
                <a:solidFill>
                  <a:srgbClr val="FFC000"/>
                </a:solidFill>
              </a:rPr>
              <a:t>After</a:t>
            </a:r>
            <a:r>
              <a:rPr lang="es-ES" dirty="0" smtClean="0">
                <a:solidFill>
                  <a:srgbClr val="FFC000"/>
                </a:solidFill>
              </a:rPr>
              <a:t> the </a:t>
            </a:r>
            <a:r>
              <a:rPr lang="es-ES" dirty="0" err="1" smtClean="0">
                <a:solidFill>
                  <a:srgbClr val="FFC000"/>
                </a:solidFill>
              </a:rPr>
              <a:t>menopause</a:t>
            </a:r>
            <a:r>
              <a:rPr lang="es-ES" dirty="0" smtClean="0">
                <a:solidFill>
                  <a:srgbClr val="FFC000"/>
                </a:solidFill>
              </a:rPr>
              <a:t> the </a:t>
            </a:r>
            <a:r>
              <a:rPr lang="es-ES" dirty="0" err="1" smtClean="0">
                <a:solidFill>
                  <a:srgbClr val="FFC000"/>
                </a:solidFill>
              </a:rPr>
              <a:t>secretion</a:t>
            </a:r>
            <a:r>
              <a:rPr lang="es-ES" dirty="0" smtClean="0">
                <a:solidFill>
                  <a:srgbClr val="FFC000"/>
                </a:solidFill>
              </a:rPr>
              <a:t> </a:t>
            </a:r>
            <a:r>
              <a:rPr lang="es-ES" dirty="0" smtClean="0">
                <a:solidFill>
                  <a:srgbClr val="FFC000"/>
                </a:solidFill>
              </a:rPr>
              <a:t>of </a:t>
            </a:r>
            <a:r>
              <a:rPr lang="es-ES" dirty="0" err="1" smtClean="0">
                <a:solidFill>
                  <a:srgbClr val="FFC000"/>
                </a:solidFill>
              </a:rPr>
              <a:t>male</a:t>
            </a:r>
            <a:r>
              <a:rPr lang="es-ES" dirty="0" smtClean="0">
                <a:solidFill>
                  <a:srgbClr val="FFC000"/>
                </a:solidFill>
              </a:rPr>
              <a:t> hormones by the </a:t>
            </a:r>
            <a:r>
              <a:rPr lang="es-ES" dirty="0" err="1" smtClean="0">
                <a:solidFill>
                  <a:srgbClr val="FFC000"/>
                </a:solidFill>
              </a:rPr>
              <a:t>ovaries</a:t>
            </a:r>
            <a:r>
              <a:rPr lang="es-ES" dirty="0" smtClean="0">
                <a:solidFill>
                  <a:srgbClr val="FFC000"/>
                </a:solidFill>
              </a:rPr>
              <a:t> </a:t>
            </a:r>
            <a:r>
              <a:rPr lang="es-ES" dirty="0" err="1" smtClean="0">
                <a:solidFill>
                  <a:srgbClr val="FFC000"/>
                </a:solidFill>
              </a:rPr>
              <a:t>decreases</a:t>
            </a:r>
            <a:r>
              <a:rPr lang="es-ES" dirty="0" smtClean="0">
                <a:solidFill>
                  <a:srgbClr val="FFC000"/>
                </a:solidFill>
              </a:rPr>
              <a:t> </a:t>
            </a:r>
            <a:r>
              <a:rPr lang="es-ES" dirty="0" err="1" smtClean="0">
                <a:solidFill>
                  <a:srgbClr val="FFC000"/>
                </a:solidFill>
              </a:rPr>
              <a:t>considerably</a:t>
            </a:r>
            <a:r>
              <a:rPr lang="es-ES" dirty="0" smtClean="0">
                <a:solidFill>
                  <a:srgbClr val="FFC000"/>
                </a:solidFill>
              </a:rPr>
              <a:t> </a:t>
            </a:r>
            <a:r>
              <a:rPr lang="es-ES" dirty="0" err="1" smtClean="0">
                <a:solidFill>
                  <a:srgbClr val="FFC000"/>
                </a:solidFill>
              </a:rPr>
              <a:t>causing</a:t>
            </a:r>
            <a:r>
              <a:rPr lang="es-ES" dirty="0" smtClean="0">
                <a:solidFill>
                  <a:srgbClr val="FFC000"/>
                </a:solidFill>
              </a:rPr>
              <a:t> </a:t>
            </a:r>
            <a:r>
              <a:rPr lang="es-ES" dirty="0" smtClean="0">
                <a:solidFill>
                  <a:srgbClr val="FFC000"/>
                </a:solidFill>
              </a:rPr>
              <a:t>the “</a:t>
            </a:r>
            <a:r>
              <a:rPr lang="es-ES" dirty="0" err="1" smtClean="0">
                <a:solidFill>
                  <a:srgbClr val="FFC000"/>
                </a:solidFill>
              </a:rPr>
              <a:t>menopause</a:t>
            </a:r>
            <a:r>
              <a:rPr lang="es-ES" dirty="0" smtClean="0">
                <a:solidFill>
                  <a:srgbClr val="FFC000"/>
                </a:solidFill>
              </a:rPr>
              <a:t> </a:t>
            </a:r>
            <a:r>
              <a:rPr lang="es-ES" dirty="0" err="1" smtClean="0">
                <a:solidFill>
                  <a:srgbClr val="FFC000"/>
                </a:solidFill>
              </a:rPr>
              <a:t>disease</a:t>
            </a:r>
            <a:r>
              <a:rPr lang="es-ES" dirty="0" smtClean="0">
                <a:solidFill>
                  <a:srgbClr val="FFC000"/>
                </a:solidFill>
              </a:rPr>
              <a:t>”</a:t>
            </a:r>
            <a:r>
              <a:rPr lang="es-ES" dirty="0" smtClean="0">
                <a:solidFill>
                  <a:srgbClr val="FFC000"/>
                </a:solidFill>
              </a:rPr>
              <a:t/>
            </a:r>
            <a:br>
              <a:rPr lang="es-ES" dirty="0" smtClean="0">
                <a:solidFill>
                  <a:srgbClr val="FFC000"/>
                </a:solidFill>
              </a:rPr>
            </a:br>
            <a:endParaRPr lang="es-ES" dirty="0">
              <a:solidFill>
                <a:srgbClr val="FFC000"/>
              </a:solidFill>
            </a:endParaRPr>
          </a:p>
        </p:txBody>
      </p:sp>
      <p:sp>
        <p:nvSpPr>
          <p:cNvPr id="4" name="ZoneTexte 3"/>
          <p:cNvSpPr txBox="1"/>
          <p:nvPr/>
        </p:nvSpPr>
        <p:spPr>
          <a:xfrm>
            <a:off x="6407696" y="6021288"/>
            <a:ext cx="2736304" cy="369332"/>
          </a:xfrm>
          <a:prstGeom prst="rect">
            <a:avLst/>
          </a:prstGeom>
          <a:noFill/>
        </p:spPr>
        <p:txBody>
          <a:bodyPr wrap="square" rtlCol="0">
            <a:spAutoFit/>
          </a:bodyPr>
          <a:lstStyle/>
          <a:p>
            <a:r>
              <a:rPr lang="es-ES" dirty="0" smtClean="0">
                <a:solidFill>
                  <a:srgbClr val="FFC000"/>
                </a:solidFill>
              </a:rPr>
              <a:t>www.georgesdebled.org</a:t>
            </a:r>
            <a:endParaRPr lang="es-ES" dirty="0">
              <a:solidFill>
                <a:srgbClr val="FFC00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526</TotalTime>
  <Words>216</Words>
  <Application>Microsoft Office PowerPoint</Application>
  <PresentationFormat>Affichage à l'écran (4:3)</PresentationFormat>
  <Paragraphs>86</Paragraphs>
  <Slides>16</Slides>
  <Notes>7</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Débit</vt:lpstr>
      <vt:lpstr>Is menopause  a disease?</vt:lpstr>
      <vt:lpstr>The word “menopause” means “stop of the menstruations”. It is not a disease but a symptom.</vt:lpstr>
      <vt:lpstr>Do many disorders of the “menopause”  correspond to a disease whose stop of the menstruations is the principal symptom  (but non pathological)?</vt:lpstr>
      <vt:lpstr>Yes.  It is about  “the menopause disease” which is a new concept </vt:lpstr>
      <vt:lpstr>   Before the menopause women secrete each day   estradiol and progesterone  to ensure the nidification of  the ovule   </vt:lpstr>
      <vt:lpstr>   After the menopause the ovaries do not secrete any more each day     estradiol and progesterone necessary to ensure a pregnancy  since there is no more ovule  </vt:lpstr>
      <vt:lpstr>    Since there is no more ovule hormonal replacement therapy (HRT) with estradiol and  progesterone to ensure a pregnancy is not necessary any more  and can be harmful     </vt:lpstr>
      <vt:lpstr>   Before menopause  women secrete each day as many male hormones as female hormones, and even more. </vt:lpstr>
      <vt:lpstr>   After the menopause the secretion of male hormones by the ovaries decreases considerably causing the “menopause disease” </vt:lpstr>
      <vt:lpstr>Definition of the  menopause disease   The menopause disease is the whole of the physiopathological and psychopathological modifications caused by the acute or progressive reduction in androgens’ production after the definitive cessation of menstruations  </vt:lpstr>
      <vt:lpstr>Diapositive 11</vt:lpstr>
      <vt:lpstr>Diapositive 12</vt:lpstr>
      <vt:lpstr>Diapositive 13</vt:lpstr>
      <vt:lpstr>Definition of the menopause disease  The menopause disease is the whole of the physiopathological and psychopathological modifications caused by the acute or progressive reduction of androgens’ production after the definitive cessation of menstruations  </vt:lpstr>
      <vt:lpstr>Treatment of the  menopause disease  consists in replacing male hormones according to a rigorous protocol after the menopause   </vt:lpstr>
      <vt:lpstr>For more details:  woman.uk.georgesdebled.org/menopause disease.htm   </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Menopausia ¿Es una enfermedad?</dc:title>
  <dc:creator>Georges</dc:creator>
  <cp:lastModifiedBy>Georges</cp:lastModifiedBy>
  <cp:revision>154</cp:revision>
  <dcterms:created xsi:type="dcterms:W3CDTF">2015-07-04T17:41:45Z</dcterms:created>
  <dcterms:modified xsi:type="dcterms:W3CDTF">2015-07-13T13:29:18Z</dcterms:modified>
</cp:coreProperties>
</file>